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0"/>
  </p:notesMasterIdLst>
  <p:sldIdLst>
    <p:sldId id="256" r:id="rId2"/>
    <p:sldId id="258" r:id="rId3"/>
    <p:sldId id="316" r:id="rId4"/>
    <p:sldId id="300" r:id="rId5"/>
    <p:sldId id="313" r:id="rId6"/>
    <p:sldId id="267" r:id="rId7"/>
    <p:sldId id="293" r:id="rId8"/>
    <p:sldId id="302" r:id="rId9"/>
    <p:sldId id="318" r:id="rId10"/>
    <p:sldId id="259" r:id="rId11"/>
    <p:sldId id="269" r:id="rId12"/>
    <p:sldId id="301" r:id="rId13"/>
    <p:sldId id="299" r:id="rId14"/>
    <p:sldId id="315" r:id="rId15"/>
    <p:sldId id="270" r:id="rId16"/>
    <p:sldId id="309" r:id="rId17"/>
    <p:sldId id="314" r:id="rId18"/>
    <p:sldId id="273" r:id="rId19"/>
    <p:sldId id="272" r:id="rId20"/>
    <p:sldId id="274" r:id="rId21"/>
    <p:sldId id="317" r:id="rId22"/>
    <p:sldId id="262" r:id="rId23"/>
    <p:sldId id="276" r:id="rId24"/>
    <p:sldId id="278" r:id="rId25"/>
    <p:sldId id="279" r:id="rId26"/>
    <p:sldId id="281" r:id="rId27"/>
    <p:sldId id="284" r:id="rId28"/>
    <p:sldId id="285" r:id="rId29"/>
    <p:sldId id="286" r:id="rId30"/>
    <p:sldId id="289" r:id="rId31"/>
    <p:sldId id="290" r:id="rId32"/>
    <p:sldId id="288" r:id="rId33"/>
    <p:sldId id="292" r:id="rId34"/>
    <p:sldId id="311" r:id="rId35"/>
    <p:sldId id="319" r:id="rId36"/>
    <p:sldId id="264" r:id="rId37"/>
    <p:sldId id="310" r:id="rId38"/>
    <p:sldId id="304" r:id="rId39"/>
    <p:sldId id="295" r:id="rId40"/>
    <p:sldId id="305" r:id="rId41"/>
    <p:sldId id="297" r:id="rId42"/>
    <p:sldId id="312" r:id="rId43"/>
    <p:sldId id="298" r:id="rId44"/>
    <p:sldId id="287" r:id="rId45"/>
    <p:sldId id="257" r:id="rId46"/>
    <p:sldId id="308" r:id="rId47"/>
    <p:sldId id="268" r:id="rId48"/>
    <p:sldId id="306" r:id="rId49"/>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86" autoAdjust="0"/>
    <p:restoredTop sz="72497" autoAdjust="0"/>
  </p:normalViewPr>
  <p:slideViewPr>
    <p:cSldViewPr>
      <p:cViewPr varScale="1">
        <p:scale>
          <a:sx n="95" d="100"/>
          <a:sy n="95" d="100"/>
        </p:scale>
        <p:origin x="2028" y="96"/>
      </p:cViewPr>
      <p:guideLst>
        <p:guide orient="horz" pos="2160"/>
        <p:guide pos="2880"/>
      </p:guideLst>
    </p:cSldViewPr>
  </p:slideViewPr>
  <p:outlineViewPr>
    <p:cViewPr>
      <p:scale>
        <a:sx n="33" d="100"/>
        <a:sy n="33" d="100"/>
      </p:scale>
      <p:origin x="0" y="108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A81C8CF4-6007-48DD-8482-DB9D6AA29A6A}" type="datetimeFigureOut">
              <a:rPr lang="en-US" smtClean="0"/>
              <a:pPr/>
              <a:t>10/17/2017</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78222870-0C94-40E6-863C-2F3D403104C6}" type="slidenum">
              <a:rPr lang="en-US" smtClean="0"/>
              <a:pPr/>
              <a:t>‹#›</a:t>
            </a:fld>
            <a:endParaRPr lang="en-US" dirty="0"/>
          </a:p>
        </p:txBody>
      </p:sp>
    </p:spTree>
    <p:extLst>
      <p:ext uri="{BB962C8B-B14F-4D97-AF65-F5344CB8AC3E}">
        <p14:creationId xmlns:p14="http://schemas.microsoft.com/office/powerpoint/2010/main" val="595881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a:t>
            </a:fld>
            <a:endParaRPr lang="en-US" dirty="0"/>
          </a:p>
        </p:txBody>
      </p:sp>
    </p:spTree>
    <p:extLst>
      <p:ext uri="{BB962C8B-B14F-4D97-AF65-F5344CB8AC3E}">
        <p14:creationId xmlns:p14="http://schemas.microsoft.com/office/powerpoint/2010/main" val="2233466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Two main classifications in previous diagnostic schemes</a:t>
            </a:r>
          </a:p>
          <a:p>
            <a:r>
              <a:rPr lang="en-US" sz="1200" dirty="0"/>
              <a:t>Parasomnias common among typically developing youth, transient</a:t>
            </a:r>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10</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an exhaustive list, but a sampling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general, children with IDDs have increased sleep latency, poorer sleep efficiency, and behavioral insomnia</a:t>
            </a:r>
          </a:p>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11</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12</a:t>
            </a:fld>
            <a:endParaRPr lang="en-US" dirty="0"/>
          </a:p>
        </p:txBody>
      </p:sp>
    </p:spTree>
    <p:extLst>
      <p:ext uri="{BB962C8B-B14F-4D97-AF65-F5344CB8AC3E}">
        <p14:creationId xmlns:p14="http://schemas.microsoft.com/office/powerpoint/2010/main" val="1136805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Changes in routine</a:t>
            </a:r>
            <a:r>
              <a:rPr lang="en-US" dirty="0"/>
              <a:t>:</a:t>
            </a:r>
            <a:r>
              <a:rPr lang="en-US" baseline="0" dirty="0"/>
              <a:t> Many kids came into the sleep clinic in the Spring and in the Fall for two reasons: (1) school transitions; (2) daylight savings time.</a:t>
            </a:r>
            <a:endParaRPr lang="en-US" dirty="0"/>
          </a:p>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13</a:t>
            </a:fld>
            <a:endParaRPr lang="en-US" dirty="0"/>
          </a:p>
        </p:txBody>
      </p:sp>
    </p:spTree>
    <p:extLst>
      <p:ext uri="{BB962C8B-B14F-4D97-AF65-F5344CB8AC3E}">
        <p14:creationId xmlns:p14="http://schemas.microsoft.com/office/powerpoint/2010/main" val="152301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the most challenging when both are in play</a:t>
            </a:r>
          </a:p>
        </p:txBody>
      </p:sp>
      <p:sp>
        <p:nvSpPr>
          <p:cNvPr id="4" name="Slide Number Placeholder 3"/>
          <p:cNvSpPr>
            <a:spLocks noGrp="1"/>
          </p:cNvSpPr>
          <p:nvPr>
            <p:ph type="sldNum" sz="quarter" idx="10"/>
          </p:nvPr>
        </p:nvSpPr>
        <p:spPr/>
        <p:txBody>
          <a:bodyPr/>
          <a:lstStyle/>
          <a:p>
            <a:fld id="{78222870-0C94-40E6-863C-2F3D403104C6}" type="slidenum">
              <a:rPr lang="en-US" smtClean="0"/>
              <a:pPr/>
              <a:t>14</a:t>
            </a:fld>
            <a:endParaRPr lang="en-US" dirty="0"/>
          </a:p>
        </p:txBody>
      </p:sp>
    </p:spTree>
    <p:extLst>
      <p:ext uri="{BB962C8B-B14F-4D97-AF65-F5344CB8AC3E}">
        <p14:creationId xmlns:p14="http://schemas.microsoft.com/office/powerpoint/2010/main" val="975680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a:t>
            </a:r>
            <a:r>
              <a:rPr lang="en-US" b="1" baseline="0" dirty="0"/>
              <a:t> the interest of time, I</a:t>
            </a:r>
            <a:r>
              <a:rPr lang="en-US" b="1" dirty="0"/>
              <a:t>’m only going</a:t>
            </a:r>
            <a:r>
              <a:rPr lang="en-US" b="1" baseline="0" dirty="0"/>
              <a:t> to cover some of the more common disorders in DSM-5.</a:t>
            </a:r>
          </a:p>
          <a:p>
            <a:endParaRPr lang="en-US" baseline="0" dirty="0"/>
          </a:p>
          <a:p>
            <a:r>
              <a:rPr lang="en-US" b="1" baseline="0" dirty="0"/>
              <a:t>Insomnia</a:t>
            </a:r>
            <a:r>
              <a:rPr lang="en-US" b="0" baseline="0" dirty="0"/>
              <a:t>:</a:t>
            </a:r>
          </a:p>
          <a:p>
            <a:pPr marL="173525" indent="-173525">
              <a:buFont typeface="Arial" panose="020B0604020202020204" pitchFamily="34" charset="0"/>
              <a:buChar char="•"/>
            </a:pPr>
            <a:r>
              <a:rPr lang="en-US" baseline="0" dirty="0"/>
              <a:t>1/3 of adults have sleep difficulties, but about 10% meet criteria for insomnia disorder (most prevalent).</a:t>
            </a:r>
          </a:p>
          <a:p>
            <a:pPr marL="173525" indent="-173525">
              <a:buFont typeface="Arial" panose="020B0604020202020204" pitchFamily="34" charset="0"/>
              <a:buChar char="•"/>
            </a:pPr>
            <a:r>
              <a:rPr lang="en-US" baseline="0" dirty="0"/>
              <a:t>Overall rate in population has varied widely among prevalence literature (10-40%), most citing 11%</a:t>
            </a:r>
          </a:p>
          <a:p>
            <a:pPr marL="173525" indent="-173525">
              <a:buFont typeface="Arial" panose="020B0604020202020204" pitchFamily="34" charset="0"/>
              <a:buChar char="•"/>
            </a:pPr>
            <a:r>
              <a:rPr lang="en-US" sz="1200" dirty="0"/>
              <a:t>(approximately 66% in ASD)</a:t>
            </a:r>
            <a:endParaRPr lang="en-US" baseline="0" dirty="0"/>
          </a:p>
          <a:p>
            <a:endParaRPr lang="en-US" baseline="0" dirty="0"/>
          </a:p>
          <a:p>
            <a:pPr marL="173525" indent="-173525">
              <a:buFont typeface="Arial" panose="020B0604020202020204" pitchFamily="34" charset="0"/>
              <a:buChar char="•"/>
            </a:pPr>
            <a:r>
              <a:rPr lang="en-US" baseline="0" dirty="0"/>
              <a:t>40-50 % of individuals with insomnia have a co-occurring mental disorder.</a:t>
            </a:r>
          </a:p>
          <a:p>
            <a:endParaRPr lang="en-US" baseline="0" dirty="0"/>
          </a:p>
          <a:p>
            <a:pPr marL="173525" indent="-173525">
              <a:buFont typeface="Arial" panose="020B0604020202020204" pitchFamily="34" charset="0"/>
              <a:buChar char="•"/>
            </a:pPr>
            <a:r>
              <a:rPr lang="en-US" baseline="0" dirty="0"/>
              <a:t>More often than not, becomes a chronic problem</a:t>
            </a:r>
          </a:p>
          <a:p>
            <a:endParaRPr lang="en-US" baseline="0" dirty="0"/>
          </a:p>
          <a:p>
            <a:pPr marL="173525" indent="-173525">
              <a:buFont typeface="Arial" panose="020B0604020202020204" pitchFamily="34" charset="0"/>
              <a:buChar char="•"/>
            </a:pPr>
            <a:r>
              <a:rPr lang="en-US" baseline="0" dirty="0"/>
              <a:t>Can occur due to developmental changes, poor sleep hygiene, and anxiety</a:t>
            </a:r>
          </a:p>
          <a:p>
            <a:endParaRPr lang="en-US" baseline="0" dirty="0"/>
          </a:p>
          <a:p>
            <a:r>
              <a:rPr lang="en-US" b="1" baseline="0" dirty="0"/>
              <a:t>Hypersomnolence</a:t>
            </a:r>
            <a:r>
              <a:rPr lang="en-US" baseline="0" dirty="0"/>
              <a:t>: </a:t>
            </a:r>
          </a:p>
          <a:p>
            <a:pPr marL="173525" indent="-173525">
              <a:buFont typeface="Arial" panose="020B0604020202020204" pitchFamily="34" charset="0"/>
              <a:buChar char="•"/>
            </a:pPr>
            <a:r>
              <a:rPr lang="en-US" baseline="0" dirty="0"/>
              <a:t>sleep inertia = transitional state of grogginess from sleeping (usually lasts 15-30 min, for some people can last hours)</a:t>
            </a:r>
          </a:p>
          <a:p>
            <a:pPr marL="173525" indent="-173525">
              <a:buFont typeface="Arial" panose="020B0604020202020204" pitchFamily="34" charset="0"/>
              <a:buChar char="•"/>
            </a:pPr>
            <a:endParaRPr lang="en-US" baseline="0" dirty="0"/>
          </a:p>
          <a:p>
            <a:pPr marL="173525" indent="-173525">
              <a:buFont typeface="Arial" panose="020B0604020202020204" pitchFamily="34" charset="0"/>
              <a:buChar char="•"/>
            </a:pPr>
            <a:r>
              <a:rPr lang="en-US" baseline="0" dirty="0"/>
              <a:t>1% of general population</a:t>
            </a:r>
          </a:p>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15</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Prevalence:</a:t>
            </a:r>
            <a:r>
              <a:rPr lang="en-US" b="1" baseline="0" dirty="0"/>
              <a:t> </a:t>
            </a:r>
            <a:r>
              <a:rPr lang="en-US" b="0" baseline="0" dirty="0"/>
              <a:t> 2-7%, risk increases with age</a:t>
            </a:r>
          </a:p>
          <a:p>
            <a:endParaRPr lang="en-US" b="0" baseline="0" dirty="0"/>
          </a:p>
          <a:p>
            <a:r>
              <a:rPr lang="en-US" b="1" baseline="0" dirty="0"/>
              <a:t>Contributing factors</a:t>
            </a:r>
            <a:r>
              <a:rPr lang="en-US" b="0" baseline="0" dirty="0"/>
              <a:t>: family history, low serum ferritin levels (iron stores), older age</a:t>
            </a:r>
          </a:p>
          <a:p>
            <a:endParaRPr lang="en-US" b="0" baseline="0" dirty="0"/>
          </a:p>
          <a:p>
            <a:r>
              <a:rPr lang="en-US" b="0" baseline="0" dirty="0"/>
              <a:t>80% of individuals with RLS exhibit periodic limb movements during the night, which can also disrupt sleep</a:t>
            </a:r>
          </a:p>
          <a:p>
            <a:endParaRPr lang="en-US" b="0" baseline="0" dirty="0"/>
          </a:p>
          <a:p>
            <a:r>
              <a:rPr lang="en-US" b="0" baseline="0" dirty="0"/>
              <a:t>Individuals on antipsychotics are at risk for </a:t>
            </a:r>
            <a:r>
              <a:rPr lang="en-US" b="1" baseline="0" dirty="0"/>
              <a:t>akathisia</a:t>
            </a:r>
            <a:r>
              <a:rPr lang="en-US" b="0" baseline="0" dirty="0"/>
              <a:t> as a side effect (agitation, restlessness, need to move) which can mimic RLS in the evenings</a:t>
            </a:r>
            <a:endParaRPr lang="en-US" b="1"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16</a:t>
            </a:fld>
            <a:endParaRPr lang="en-US" dirty="0"/>
          </a:p>
        </p:txBody>
      </p:sp>
    </p:spTree>
    <p:extLst>
      <p:ext uri="{BB962C8B-B14F-4D97-AF65-F5344CB8AC3E}">
        <p14:creationId xmlns:p14="http://schemas.microsoft.com/office/powerpoint/2010/main" val="483964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Prevalence:</a:t>
            </a:r>
            <a:r>
              <a:rPr lang="en-US" b="1" baseline="0" dirty="0"/>
              <a:t> </a:t>
            </a:r>
            <a:r>
              <a:rPr lang="en-US" b="0" baseline="0" dirty="0"/>
              <a:t> 2-7%, risk increases with age</a:t>
            </a:r>
          </a:p>
          <a:p>
            <a:endParaRPr lang="en-US" b="0" baseline="0" dirty="0"/>
          </a:p>
          <a:p>
            <a:r>
              <a:rPr lang="en-US" b="1" baseline="0" dirty="0"/>
              <a:t>Contributing factors</a:t>
            </a:r>
            <a:r>
              <a:rPr lang="en-US" b="0" baseline="0" dirty="0"/>
              <a:t>: family history, low serum ferritin levels (iron stores), older age</a:t>
            </a:r>
          </a:p>
          <a:p>
            <a:endParaRPr lang="en-US" b="0" baseline="0" dirty="0"/>
          </a:p>
          <a:p>
            <a:r>
              <a:rPr lang="en-US" b="0" baseline="0" dirty="0"/>
              <a:t>80% of individuals with RLS exhibit periodic limb movements during the night, which can also disrupt sleep</a:t>
            </a:r>
          </a:p>
          <a:p>
            <a:endParaRPr lang="en-US" b="0" baseline="0" dirty="0"/>
          </a:p>
          <a:p>
            <a:r>
              <a:rPr lang="en-US" b="0" baseline="0" dirty="0"/>
              <a:t>Individuals on antipsychotics are at risk for </a:t>
            </a:r>
            <a:r>
              <a:rPr lang="en-US" b="1" baseline="0" dirty="0"/>
              <a:t>akathisia</a:t>
            </a:r>
            <a:r>
              <a:rPr lang="en-US" b="0" baseline="0" dirty="0"/>
              <a:t> as a side effect (agitation, restlessness, need to move) which can mimic RLS in the evenings</a:t>
            </a:r>
            <a:endParaRPr lang="en-US" b="1"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17</a:t>
            </a:fld>
            <a:endParaRPr lang="en-US" dirty="0"/>
          </a:p>
        </p:txBody>
      </p:sp>
    </p:spTree>
    <p:extLst>
      <p:ext uri="{BB962C8B-B14F-4D97-AF65-F5344CB8AC3E}">
        <p14:creationId xmlns:p14="http://schemas.microsoft.com/office/powerpoint/2010/main" val="2983770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5464">
              <a:defRPr/>
            </a:pPr>
            <a:r>
              <a:rPr lang="en-US" sz="2200" b="0" u="sng" dirty="0"/>
              <a:t>Other types of Circadian Rhythm</a:t>
            </a:r>
            <a:r>
              <a:rPr lang="en-US" sz="2200" b="0" u="sng" baseline="0" dirty="0"/>
              <a:t> Disorders:</a:t>
            </a:r>
            <a:endParaRPr lang="en-US" sz="2200" b="0" u="sng" dirty="0"/>
          </a:p>
          <a:p>
            <a:pPr marL="0" lvl="1" defTabSz="925464">
              <a:defRPr/>
            </a:pPr>
            <a:r>
              <a:rPr lang="en-US" sz="2200" b="1" dirty="0"/>
              <a:t>Advanced sleep phase type </a:t>
            </a:r>
            <a:r>
              <a:rPr lang="en-US" sz="2200" dirty="0"/>
              <a:t>(advanced sleep onset, difficulty staying awake)</a:t>
            </a:r>
          </a:p>
          <a:p>
            <a:pPr marL="0" lvl="1" defTabSz="925464">
              <a:defRPr/>
            </a:pPr>
            <a:r>
              <a:rPr lang="en-US" sz="2200" b="1" dirty="0"/>
              <a:t>Irregular sleep-wake type </a:t>
            </a:r>
            <a:r>
              <a:rPr lang="en-US" sz="2200" dirty="0"/>
              <a:t>(variable sleep onset pattern)</a:t>
            </a:r>
          </a:p>
          <a:p>
            <a:pPr marL="0" lvl="1" defTabSz="925464">
              <a:defRPr/>
            </a:pPr>
            <a:r>
              <a:rPr lang="en-US" sz="2200" b="1" dirty="0"/>
              <a:t>Non-24-hour sleep-wake type </a:t>
            </a:r>
            <a:r>
              <a:rPr lang="en-US" sz="2200" dirty="0"/>
              <a:t>(consistent daily drift) = “free runners”</a:t>
            </a:r>
          </a:p>
          <a:p>
            <a:pPr marL="0" lvl="1" defTabSz="925464">
              <a:defRPr/>
            </a:pPr>
            <a:endParaRPr lang="en-US" sz="2200" dirty="0"/>
          </a:p>
          <a:p>
            <a:pPr marL="0" lvl="1" defTabSz="925464">
              <a:defRPr/>
            </a:pPr>
            <a:r>
              <a:rPr lang="en-US" sz="2200" dirty="0"/>
              <a:t>Rare (&lt;1% in general population), but shoots up to 7% in adolescents.</a:t>
            </a:r>
          </a:p>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18</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Apnea</a:t>
            </a:r>
            <a:r>
              <a:rPr lang="en-US" baseline="0" dirty="0"/>
              <a:t> = suspension of breathing</a:t>
            </a:r>
          </a:p>
          <a:p>
            <a:r>
              <a:rPr lang="en-US" b="1" baseline="0" dirty="0"/>
              <a:t>Hypopnea</a:t>
            </a:r>
            <a:r>
              <a:rPr lang="en-US" baseline="0" dirty="0"/>
              <a:t> = shallow, slowed breathing</a:t>
            </a:r>
          </a:p>
          <a:p>
            <a:endParaRPr lang="en-US" baseline="0" dirty="0"/>
          </a:p>
          <a:p>
            <a:r>
              <a:rPr lang="en-US" baseline="0" dirty="0"/>
              <a:t>API – measured per hour of sleep study</a:t>
            </a:r>
          </a:p>
          <a:p>
            <a:endParaRPr lang="en-US" baseline="0" dirty="0"/>
          </a:p>
          <a:p>
            <a:pPr marL="173525" indent="-173525">
              <a:buFont typeface="Arial" panose="020B0604020202020204" pitchFamily="34" charset="0"/>
              <a:buChar char="•"/>
            </a:pPr>
            <a:r>
              <a:rPr lang="en-US" baseline="0" dirty="0"/>
              <a:t>OSA: 1-2 % of children; up to 20% of older adults</a:t>
            </a:r>
          </a:p>
          <a:p>
            <a:pPr marL="173525" indent="-173525">
              <a:buFont typeface="Arial" panose="020B0604020202020204" pitchFamily="34" charset="0"/>
              <a:buChar char="•"/>
            </a:pPr>
            <a:r>
              <a:rPr lang="en-US" baseline="0" dirty="0"/>
              <a:t>In individuals with obesity, the rate goes up to 77%</a:t>
            </a:r>
          </a:p>
          <a:p>
            <a:pPr marL="173525" indent="-173525">
              <a:buFont typeface="Arial" panose="020B0604020202020204" pitchFamily="34" charset="0"/>
              <a:buChar char="•"/>
            </a:pPr>
            <a:r>
              <a:rPr lang="en-US" baseline="0" dirty="0"/>
              <a:t>Higher risk among individuals who are overweight, have low muscle tone, or who have Down syndrome or Prader-Willi syndrome (due to midline abnormalities, “floppy airways”).</a:t>
            </a:r>
          </a:p>
          <a:p>
            <a:pPr marL="173525" indent="-173525">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19</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Parasomnias</a:t>
            </a:r>
            <a:r>
              <a:rPr lang="en-US" dirty="0"/>
              <a:t> = involve</a:t>
            </a:r>
            <a:r>
              <a:rPr lang="en-US" baseline="0" dirty="0"/>
              <a:t> abnormal movements, behaviors, emotions, perceptions, and dreams during sleep phases.</a:t>
            </a:r>
          </a:p>
          <a:p>
            <a:endParaRPr lang="en-US" baseline="0" dirty="0"/>
          </a:p>
          <a:p>
            <a:r>
              <a:rPr lang="en-US" baseline="0" dirty="0"/>
              <a:t>Isolated episodes of parasomnias are very common (10-30% of children have at least one); actual disorder is in 1-5% of children.</a:t>
            </a:r>
          </a:p>
          <a:p>
            <a:endParaRPr lang="en-US" baseline="0" dirty="0"/>
          </a:p>
          <a:p>
            <a:r>
              <a:rPr lang="en-US" baseline="0" dirty="0"/>
              <a:t>Sleep terrors are different from nightmares, and there is a separate category for </a:t>
            </a:r>
            <a:r>
              <a:rPr lang="en-US" b="1" baseline="0" dirty="0"/>
              <a:t>Nightmare Disorder</a:t>
            </a:r>
          </a:p>
          <a:p>
            <a:r>
              <a:rPr lang="en-US" b="0" baseline="0" dirty="0"/>
              <a:t>Occasional nightmares are more common occurring in about 30% of children.</a:t>
            </a:r>
          </a:p>
          <a:p>
            <a:endParaRPr lang="en-US" b="1" baseline="0" dirty="0"/>
          </a:p>
          <a:p>
            <a:r>
              <a:rPr lang="en-US" b="1" baseline="0" dirty="0"/>
              <a:t>Contributing factors:</a:t>
            </a:r>
            <a:r>
              <a:rPr lang="en-US" b="0" baseline="0" dirty="0"/>
              <a:t> sleep deprivation, family history</a:t>
            </a:r>
            <a:endParaRPr lang="en-US" b="1" baseline="0" dirty="0"/>
          </a:p>
          <a:p>
            <a:endParaRPr lang="en-US" b="1"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20</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21</a:t>
            </a:fld>
            <a:endParaRPr lang="en-US" dirty="0"/>
          </a:p>
        </p:txBody>
      </p:sp>
    </p:spTree>
    <p:extLst>
      <p:ext uri="{BB962C8B-B14F-4D97-AF65-F5344CB8AC3E}">
        <p14:creationId xmlns:p14="http://schemas.microsoft.com/office/powerpoint/2010/main" val="2767260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22</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Sleep onset latency </a:t>
            </a:r>
            <a:r>
              <a:rPr lang="en-US" dirty="0"/>
              <a:t>= the time it takes you to fall asleep (under 30 minutes is normal)</a:t>
            </a:r>
          </a:p>
        </p:txBody>
      </p:sp>
      <p:sp>
        <p:nvSpPr>
          <p:cNvPr id="4" name="Slide Number Placeholder 3"/>
          <p:cNvSpPr>
            <a:spLocks noGrp="1"/>
          </p:cNvSpPr>
          <p:nvPr>
            <p:ph type="sldNum" sz="quarter" idx="10"/>
          </p:nvPr>
        </p:nvSpPr>
        <p:spPr/>
        <p:txBody>
          <a:bodyPr/>
          <a:lstStyle/>
          <a:p>
            <a:fld id="{78222870-0C94-40E6-863C-2F3D403104C6}" type="slidenum">
              <a:rPr lang="en-US" smtClean="0"/>
              <a:pPr/>
              <a:t>23</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Restless</a:t>
            </a:r>
            <a:r>
              <a:rPr lang="en-US" b="1" baseline="0" dirty="0"/>
              <a:t> legs syndrome: </a:t>
            </a:r>
            <a:r>
              <a:rPr lang="en-US" b="0" baseline="0" dirty="0"/>
              <a:t>Ask children to describe or draw feelings in legs (e.g., creepy crawly, spaghetti legs). 80% of people with RLS also experience periodic limb movements during sleep.</a:t>
            </a:r>
          </a:p>
          <a:p>
            <a:endParaRPr lang="en-US" b="0" baseline="0" dirty="0"/>
          </a:p>
          <a:p>
            <a:r>
              <a:rPr lang="en-US" b="1" baseline="0" dirty="0"/>
              <a:t>Timing of nighttime awakenings</a:t>
            </a:r>
            <a:r>
              <a:rPr lang="en-US" b="0" baseline="0" dirty="0"/>
              <a:t>: Sleep terrors happen earlier within first 2-3 hours of sleep when children transition from deep stage sleep to lighter REM sleep (a terror occurs as a disruption with this transition.</a:t>
            </a:r>
          </a:p>
          <a:p>
            <a:endParaRPr lang="en-US" b="0" baseline="0" dirty="0"/>
          </a:p>
          <a:p>
            <a:r>
              <a:rPr lang="en-US" b="1" baseline="0" dirty="0"/>
              <a:t>Hypnagogic hallucinations </a:t>
            </a:r>
            <a:r>
              <a:rPr lang="en-US" b="0" baseline="0" dirty="0"/>
              <a:t>are hallucinations that occur during transitions from sleep to wakefulness and visa versa; may be vivid or bizarre.</a:t>
            </a:r>
          </a:p>
          <a:p>
            <a:endParaRPr lang="en-US" b="0" baseline="0" dirty="0"/>
          </a:p>
          <a:p>
            <a:r>
              <a:rPr lang="en-US" b="0" baseline="0" dirty="0"/>
              <a:t>Simple checklists can be helpful to quickly screen for these symptoms.</a:t>
            </a:r>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24</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Changes in routine</a:t>
            </a:r>
            <a:r>
              <a:rPr lang="en-US" dirty="0"/>
              <a:t>:</a:t>
            </a:r>
            <a:r>
              <a:rPr lang="en-US" baseline="0" dirty="0"/>
              <a:t> Many kids came into the sleep clinic in the Spring and in the Fall for two reasons: (1) school transitions; (2) daylight savings time.</a:t>
            </a:r>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25</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Changes in routine</a:t>
            </a:r>
            <a:r>
              <a:rPr lang="en-US" dirty="0"/>
              <a:t>:</a:t>
            </a:r>
            <a:r>
              <a:rPr lang="en-US" baseline="0" dirty="0"/>
              <a:t> Many kids came into the sleep clinic in the Spring and in the Fall for two reasons: (1) school transitions; (2) daylight savings time.</a:t>
            </a:r>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26</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C=caffeine</a:t>
            </a:r>
          </a:p>
          <a:p>
            <a:r>
              <a:rPr lang="en-US" b="0" dirty="0"/>
              <a:t>E = exercise</a:t>
            </a:r>
          </a:p>
          <a:p>
            <a:r>
              <a:rPr lang="en-US" b="0" dirty="0"/>
              <a:t>M = medicine</a:t>
            </a:r>
          </a:p>
          <a:p>
            <a:r>
              <a:rPr lang="en-US" b="0" dirty="0"/>
              <a:t>A</a:t>
            </a:r>
            <a:r>
              <a:rPr lang="en-US" b="0" baseline="0" dirty="0"/>
              <a:t> = Alcohol</a:t>
            </a:r>
          </a:p>
          <a:p>
            <a:r>
              <a:rPr lang="en-US" b="0" baseline="0" dirty="0"/>
              <a:t>Line | = in bed</a:t>
            </a:r>
          </a:p>
          <a:p>
            <a:r>
              <a:rPr lang="en-US" b="0" baseline="0" dirty="0"/>
              <a:t>Shaded = sleep</a:t>
            </a:r>
          </a:p>
          <a:p>
            <a:endParaRPr lang="en-US" b="0" dirty="0"/>
          </a:p>
          <a:p>
            <a:r>
              <a:rPr lang="en-US" b="1" dirty="0"/>
              <a:t>Example</a:t>
            </a:r>
            <a:r>
              <a:rPr lang="en-US" b="1" baseline="0" dirty="0"/>
              <a:t> of mild insomnia</a:t>
            </a:r>
            <a:endParaRPr lang="en-US" b="1"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27</a:t>
            </a:fld>
            <a:endParaRPr lang="en-US" dirty="0"/>
          </a:p>
        </p:txBody>
      </p:sp>
    </p:spTree>
    <p:extLst>
      <p:ext uri="{BB962C8B-B14F-4D97-AF65-F5344CB8AC3E}">
        <p14:creationId xmlns:p14="http://schemas.microsoft.com/office/powerpoint/2010/main" val="994150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a:t>
            </a:r>
            <a:r>
              <a:rPr lang="en-US" b="1" baseline="0" dirty="0"/>
              <a:t> of more significant insomnia</a:t>
            </a:r>
            <a:endParaRPr lang="en-US" b="1"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28</a:t>
            </a:fld>
            <a:endParaRPr lang="en-US" dirty="0"/>
          </a:p>
        </p:txBody>
      </p:sp>
    </p:spTree>
    <p:extLst>
      <p:ext uri="{BB962C8B-B14F-4D97-AF65-F5344CB8AC3E}">
        <p14:creationId xmlns:p14="http://schemas.microsoft.com/office/powerpoint/2010/main" val="1143195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Typical sleep for a</a:t>
            </a:r>
            <a:r>
              <a:rPr lang="en-US" b="1" baseline="0" dirty="0"/>
              <a:t> young adult</a:t>
            </a:r>
            <a:endParaRPr lang="en-US" b="1"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29</a:t>
            </a:fld>
            <a:endParaRPr lang="en-US" dirty="0"/>
          </a:p>
        </p:txBody>
      </p:sp>
    </p:spTree>
    <p:extLst>
      <p:ext uri="{BB962C8B-B14F-4D97-AF65-F5344CB8AC3E}">
        <p14:creationId xmlns:p14="http://schemas.microsoft.com/office/powerpoint/2010/main" val="1783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Sleep deprivation</a:t>
            </a:r>
            <a:r>
              <a:rPr lang="en-US" baseline="0" dirty="0"/>
              <a:t> in rat models leads to infection and death</a:t>
            </a:r>
          </a:p>
          <a:p>
            <a:pPr marL="0" indent="0">
              <a:buFont typeface="Arial" panose="020B0604020202020204" pitchFamily="34" charset="0"/>
              <a:buNone/>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Lack of sleep eventually results in sleep deprivation or “sleep debt” characterized by diminished judgement, reaction time, and other functional impairments.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Extreme sleep deprivation in humans can impact judgment, emotion regulation, and even induce psychotic-like states in otherwise healthy people (e.g., mania, paranoia, hallucinations).</a:t>
            </a:r>
            <a:endParaRPr lang="en-US" dirty="0"/>
          </a:p>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3</a:t>
            </a:fld>
            <a:endParaRPr lang="en-US" dirty="0"/>
          </a:p>
        </p:txBody>
      </p:sp>
    </p:spTree>
    <p:extLst>
      <p:ext uri="{BB962C8B-B14F-4D97-AF65-F5344CB8AC3E}">
        <p14:creationId xmlns:p14="http://schemas.microsoft.com/office/powerpoint/2010/main" val="566231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30</a:t>
            </a:fld>
            <a:endParaRPr lang="en-US" dirty="0"/>
          </a:p>
        </p:txBody>
      </p:sp>
    </p:spTree>
    <p:extLst>
      <p:ext uri="{BB962C8B-B14F-4D97-AF65-F5344CB8AC3E}">
        <p14:creationId xmlns:p14="http://schemas.microsoft.com/office/powerpoint/2010/main" val="2146626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31</a:t>
            </a:fld>
            <a:endParaRPr lang="en-US" dirty="0"/>
          </a:p>
        </p:txBody>
      </p:sp>
    </p:spTree>
    <p:extLst>
      <p:ext uri="{BB962C8B-B14F-4D97-AF65-F5344CB8AC3E}">
        <p14:creationId xmlns:p14="http://schemas.microsoft.com/office/powerpoint/2010/main" val="2796463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Blue</a:t>
            </a:r>
            <a:r>
              <a:rPr lang="en-US" b="0" baseline="0" dirty="0"/>
              <a:t> section = time in bed</a:t>
            </a:r>
          </a:p>
          <a:p>
            <a:endParaRPr lang="en-US" b="0" baseline="0" dirty="0"/>
          </a:p>
          <a:p>
            <a:r>
              <a:rPr lang="en-US" b="0" baseline="0" dirty="0"/>
              <a:t>Black marks = activity/movement (interpreted as wakefulness or restlessness)</a:t>
            </a:r>
          </a:p>
          <a:p>
            <a:endParaRPr lang="en-US" b="0" baseline="0" dirty="0"/>
          </a:p>
          <a:p>
            <a:r>
              <a:rPr lang="en-US" b="0" baseline="0" dirty="0"/>
              <a:t>Left-side data is from someone with a circadian rhythm problem</a:t>
            </a:r>
          </a:p>
          <a:p>
            <a:r>
              <a:rPr lang="en-US" b="0" baseline="0" dirty="0"/>
              <a:t>Right-side data shows more typical sleep pattern</a:t>
            </a:r>
          </a:p>
          <a:p>
            <a:r>
              <a:rPr lang="en-US" b="0" baseline="0" dirty="0"/>
              <a:t/>
            </a:r>
            <a:br>
              <a:rPr lang="en-US" b="0" baseline="0" dirty="0"/>
            </a:br>
            <a:r>
              <a:rPr lang="en-US" b="1" baseline="0" dirty="0"/>
              <a:t>Discuss use of Fitbit</a:t>
            </a:r>
            <a:endParaRPr lang="en-US" b="1"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32</a:t>
            </a:fld>
            <a:endParaRPr lang="en-US" dirty="0"/>
          </a:p>
        </p:txBody>
      </p:sp>
    </p:spTree>
    <p:extLst>
      <p:ext uri="{BB962C8B-B14F-4D97-AF65-F5344CB8AC3E}">
        <p14:creationId xmlns:p14="http://schemas.microsoft.com/office/powerpoint/2010/main" val="2256944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tx1"/>
                </a:solidFill>
              </a:rPr>
              <a:t>Children with developmental disabilities</a:t>
            </a:r>
            <a:r>
              <a:rPr lang="en-US" b="0" baseline="0" dirty="0">
                <a:solidFill>
                  <a:schemeClr val="tx1"/>
                </a:solidFill>
              </a:rPr>
              <a:t> and younger children often require behavioral intervention to adapt and habituate to PSG equipment.</a:t>
            </a:r>
          </a:p>
        </p:txBody>
      </p:sp>
      <p:sp>
        <p:nvSpPr>
          <p:cNvPr id="4" name="Slide Number Placeholder 3"/>
          <p:cNvSpPr>
            <a:spLocks noGrp="1"/>
          </p:cNvSpPr>
          <p:nvPr>
            <p:ph type="sldNum" sz="quarter" idx="10"/>
          </p:nvPr>
        </p:nvSpPr>
        <p:spPr/>
        <p:txBody>
          <a:bodyPr/>
          <a:lstStyle/>
          <a:p>
            <a:fld id="{78222870-0C94-40E6-863C-2F3D403104C6}" type="slidenum">
              <a:rPr lang="en-US" smtClean="0"/>
              <a:pPr/>
              <a:t>33</a:t>
            </a:fld>
            <a:endParaRPr lang="en-US" dirty="0"/>
          </a:p>
        </p:txBody>
      </p:sp>
    </p:spTree>
    <p:extLst>
      <p:ext uri="{BB962C8B-B14F-4D97-AF65-F5344CB8AC3E}">
        <p14:creationId xmlns:p14="http://schemas.microsoft.com/office/powerpoint/2010/main" val="1682098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Half-life of caffeine is 5 – 6 hours! </a:t>
            </a:r>
            <a:r>
              <a:rPr lang="en-US" baseline="0" dirty="0"/>
              <a:t>Make sure to cut out caffeine by the early afternoon.</a:t>
            </a:r>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34</a:t>
            </a:fld>
            <a:endParaRPr lang="en-US" dirty="0"/>
          </a:p>
        </p:txBody>
      </p:sp>
    </p:spTree>
    <p:extLst>
      <p:ext uri="{BB962C8B-B14F-4D97-AF65-F5344CB8AC3E}">
        <p14:creationId xmlns:p14="http://schemas.microsoft.com/office/powerpoint/2010/main" val="1133032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Half-life of caffeine is 5 – 6 hours! </a:t>
            </a:r>
            <a:r>
              <a:rPr lang="en-US" baseline="0" dirty="0"/>
              <a:t>Make sure to cut out caffeine by the early afternoon.</a:t>
            </a:r>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35</a:t>
            </a:fld>
            <a:endParaRPr lang="en-US" dirty="0"/>
          </a:p>
        </p:txBody>
      </p:sp>
    </p:spTree>
    <p:extLst>
      <p:ext uri="{BB962C8B-B14F-4D97-AF65-F5344CB8AC3E}">
        <p14:creationId xmlns:p14="http://schemas.microsoft.com/office/powerpoint/2010/main" val="1213845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Bedtime</a:t>
            </a:r>
            <a:r>
              <a:rPr lang="en-US" b="1" baseline="0" dirty="0"/>
              <a:t> Pass</a:t>
            </a:r>
            <a:r>
              <a:rPr lang="en-US" baseline="0" dirty="0"/>
              <a:t>: can be redeemed for token or prize in the morning if unused during the night.</a:t>
            </a:r>
          </a:p>
        </p:txBody>
      </p:sp>
      <p:sp>
        <p:nvSpPr>
          <p:cNvPr id="4" name="Slide Number Placeholder 3"/>
          <p:cNvSpPr>
            <a:spLocks noGrp="1"/>
          </p:cNvSpPr>
          <p:nvPr>
            <p:ph type="sldNum" sz="quarter" idx="10"/>
          </p:nvPr>
        </p:nvSpPr>
        <p:spPr/>
        <p:txBody>
          <a:bodyPr/>
          <a:lstStyle/>
          <a:p>
            <a:fld id="{78222870-0C94-40E6-863C-2F3D403104C6}" type="slidenum">
              <a:rPr lang="en-US" smtClean="0"/>
              <a:pPr/>
              <a:t>36</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37</a:t>
            </a:fld>
            <a:endParaRPr lang="en-US" dirty="0"/>
          </a:p>
        </p:txBody>
      </p:sp>
    </p:spTree>
    <p:extLst>
      <p:ext uri="{BB962C8B-B14F-4D97-AF65-F5344CB8AC3E}">
        <p14:creationId xmlns:p14="http://schemas.microsoft.com/office/powerpoint/2010/main" val="2166004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Anything you would</a:t>
            </a:r>
            <a:r>
              <a:rPr lang="en-US" baseline="0" dirty="0"/>
              <a:t> change about this chart?</a:t>
            </a:r>
          </a:p>
          <a:p>
            <a:r>
              <a:rPr lang="en-US" baseline="0" dirty="0"/>
              <a:t>-positively word goal at bottom: “Fell asleep all by myself”</a:t>
            </a:r>
          </a:p>
        </p:txBody>
      </p:sp>
      <p:sp>
        <p:nvSpPr>
          <p:cNvPr id="4" name="Slide Number Placeholder 3"/>
          <p:cNvSpPr>
            <a:spLocks noGrp="1"/>
          </p:cNvSpPr>
          <p:nvPr>
            <p:ph type="sldNum" sz="quarter" idx="10"/>
          </p:nvPr>
        </p:nvSpPr>
        <p:spPr/>
        <p:txBody>
          <a:bodyPr/>
          <a:lstStyle/>
          <a:p>
            <a:fld id="{78222870-0C94-40E6-863C-2F3D403104C6}" type="slidenum">
              <a:rPr lang="en-US" smtClean="0"/>
              <a:pPr/>
              <a:t>38</a:t>
            </a:fld>
            <a:endParaRPr lang="en-US" dirty="0"/>
          </a:p>
        </p:txBody>
      </p:sp>
    </p:spTree>
    <p:extLst>
      <p:ext uri="{BB962C8B-B14F-4D97-AF65-F5344CB8AC3E}">
        <p14:creationId xmlns:p14="http://schemas.microsoft.com/office/powerpoint/2010/main" val="2790598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with a therapist on building coping skills, addressing anxiety, and building a positive bedtime routine can be helpful.</a:t>
            </a:r>
          </a:p>
        </p:txBody>
      </p:sp>
      <p:sp>
        <p:nvSpPr>
          <p:cNvPr id="4" name="Slide Number Placeholder 3"/>
          <p:cNvSpPr>
            <a:spLocks noGrp="1"/>
          </p:cNvSpPr>
          <p:nvPr>
            <p:ph type="sldNum" sz="quarter" idx="10"/>
          </p:nvPr>
        </p:nvSpPr>
        <p:spPr/>
        <p:txBody>
          <a:bodyPr/>
          <a:lstStyle/>
          <a:p>
            <a:fld id="{78222870-0C94-40E6-863C-2F3D403104C6}" type="slidenum">
              <a:rPr lang="en-US" smtClean="0"/>
              <a:pPr/>
              <a:t>39</a:t>
            </a:fld>
            <a:endParaRPr lang="en-US" dirty="0"/>
          </a:p>
        </p:txBody>
      </p:sp>
    </p:spTree>
    <p:extLst>
      <p:ext uri="{BB962C8B-B14F-4D97-AF65-F5344CB8AC3E}">
        <p14:creationId xmlns:p14="http://schemas.microsoft.com/office/powerpoint/2010/main" val="180760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4</a:t>
            </a:fld>
            <a:endParaRPr lang="en-US" dirty="0"/>
          </a:p>
        </p:txBody>
      </p:sp>
    </p:spTree>
    <p:extLst>
      <p:ext uri="{BB962C8B-B14F-4D97-AF65-F5344CB8AC3E}">
        <p14:creationId xmlns:p14="http://schemas.microsoft.com/office/powerpoint/2010/main" val="3137336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CBT for insomnia </a:t>
            </a:r>
            <a:r>
              <a:rPr lang="en-US" dirty="0"/>
              <a:t>is</a:t>
            </a:r>
            <a:r>
              <a:rPr lang="en-US" baseline="0" dirty="0"/>
              <a:t> an evidenced-based time-limited therapy.</a:t>
            </a:r>
          </a:p>
          <a:p>
            <a:endParaRPr lang="en-US" baseline="0" dirty="0"/>
          </a:p>
          <a:p>
            <a:r>
              <a:rPr lang="en-US" baseline="0" dirty="0"/>
              <a:t>Jack Edinger (University of Denver) created the </a:t>
            </a:r>
            <a:r>
              <a:rPr lang="en-US" b="1" baseline="0" dirty="0"/>
              <a:t>Treatments That Work Manual</a:t>
            </a:r>
            <a:endParaRPr lang="en-US" b="1"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40</a:t>
            </a:fld>
            <a:endParaRPr lang="en-US" dirty="0"/>
          </a:p>
        </p:txBody>
      </p:sp>
    </p:spTree>
    <p:extLst>
      <p:ext uri="{BB962C8B-B14F-4D97-AF65-F5344CB8AC3E}">
        <p14:creationId xmlns:p14="http://schemas.microsoft.com/office/powerpoint/2010/main" val="460784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Set appropriate expectations </a:t>
            </a:r>
            <a:r>
              <a:rPr lang="en-US" dirty="0"/>
              <a:t>(night waking and feeding are developmentally appropriate for newborns up to 6 months</a:t>
            </a:r>
          </a:p>
        </p:txBody>
      </p:sp>
      <p:sp>
        <p:nvSpPr>
          <p:cNvPr id="4" name="Slide Number Placeholder 3"/>
          <p:cNvSpPr>
            <a:spLocks noGrp="1"/>
          </p:cNvSpPr>
          <p:nvPr>
            <p:ph type="sldNum" sz="quarter" idx="10"/>
          </p:nvPr>
        </p:nvSpPr>
        <p:spPr/>
        <p:txBody>
          <a:bodyPr/>
          <a:lstStyle/>
          <a:p>
            <a:fld id="{78222870-0C94-40E6-863C-2F3D403104C6}" type="slidenum">
              <a:rPr lang="en-US" smtClean="0"/>
              <a:pPr/>
              <a:t>41</a:t>
            </a:fld>
            <a:endParaRPr lang="en-US" dirty="0"/>
          </a:p>
        </p:txBody>
      </p:sp>
    </p:spTree>
    <p:extLst>
      <p:ext uri="{BB962C8B-B14F-4D97-AF65-F5344CB8AC3E}">
        <p14:creationId xmlns:p14="http://schemas.microsoft.com/office/powerpoint/2010/main" val="16953166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42</a:t>
            </a:fld>
            <a:endParaRPr lang="en-US" dirty="0"/>
          </a:p>
        </p:txBody>
      </p:sp>
    </p:spTree>
    <p:extLst>
      <p:ext uri="{BB962C8B-B14F-4D97-AF65-F5344CB8AC3E}">
        <p14:creationId xmlns:p14="http://schemas.microsoft.com/office/powerpoint/2010/main" val="39676232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r>
              <a:rPr lang="en-US" baseline="0" dirty="0"/>
              <a:t> to ask about bed-wetting for individuals of all ages, since this is an embarrassing problem that has some simple solutions.</a:t>
            </a:r>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43</a:t>
            </a:fld>
            <a:endParaRPr lang="en-US" dirty="0"/>
          </a:p>
        </p:txBody>
      </p:sp>
    </p:spTree>
    <p:extLst>
      <p:ext uri="{BB962C8B-B14F-4D97-AF65-F5344CB8AC3E}">
        <p14:creationId xmlns:p14="http://schemas.microsoft.com/office/powerpoint/2010/main" val="18593590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0"/>
              </a:spcAft>
              <a:buFont typeface="Arial" panose="020B0604020202020204" pitchFamily="34" charset="0"/>
              <a:buNone/>
            </a:pPr>
            <a:r>
              <a:rPr lang="en-US" sz="2000" dirty="0"/>
              <a:t>Examples of medications to address sleep onset/maintenance:</a:t>
            </a:r>
          </a:p>
          <a:p>
            <a:pPr lvl="1">
              <a:spcBef>
                <a:spcPts val="0"/>
              </a:spcBef>
              <a:spcAft>
                <a:spcPts val="0"/>
              </a:spcAft>
              <a:buFont typeface="Arial" panose="020B0604020202020204" pitchFamily="34" charset="0"/>
              <a:buChar char="•"/>
            </a:pPr>
            <a:r>
              <a:rPr lang="en-US" sz="1800" dirty="0"/>
              <a:t>long-acting clonidine</a:t>
            </a:r>
          </a:p>
          <a:p>
            <a:pPr lvl="1">
              <a:spcBef>
                <a:spcPts val="0"/>
              </a:spcBef>
              <a:spcAft>
                <a:spcPts val="0"/>
              </a:spcAft>
              <a:buFont typeface="Arial" panose="020B0604020202020204" pitchFamily="34" charset="0"/>
              <a:buChar char="•"/>
            </a:pPr>
            <a:r>
              <a:rPr lang="en-US" sz="1800" dirty="0"/>
              <a:t>Gabapentin</a:t>
            </a:r>
          </a:p>
          <a:p>
            <a:pPr lvl="1">
              <a:spcBef>
                <a:spcPts val="0"/>
              </a:spcBef>
              <a:spcAft>
                <a:spcPts val="0"/>
              </a:spcAft>
              <a:buFont typeface="Arial" panose="020B0604020202020204" pitchFamily="34" charset="0"/>
              <a:buChar char="•"/>
            </a:pPr>
            <a:r>
              <a:rPr lang="en-US" sz="1800" dirty="0"/>
              <a:t>tricyclic anti-depressants (rarely)</a:t>
            </a:r>
          </a:p>
          <a:p>
            <a:pPr lvl="1">
              <a:spcBef>
                <a:spcPts val="0"/>
              </a:spcBef>
              <a:spcAft>
                <a:spcPts val="0"/>
              </a:spcAft>
              <a:buFont typeface="Arial" panose="020B0604020202020204" pitchFamily="34" charset="0"/>
              <a:buChar char="•"/>
            </a:pPr>
            <a:r>
              <a:rPr lang="en-US" sz="1800" dirty="0"/>
              <a:t>Trazodone (rarely)</a:t>
            </a:r>
          </a:p>
          <a:p>
            <a:pPr lvl="1">
              <a:spcBef>
                <a:spcPts val="0"/>
              </a:spcBef>
              <a:spcAft>
                <a:spcPts val="0"/>
              </a:spcAft>
              <a:buFont typeface="Arial" panose="020B0604020202020204" pitchFamily="34" charset="0"/>
              <a:buChar char="•"/>
            </a:pPr>
            <a:r>
              <a:rPr lang="en-US" sz="1800" dirty="0"/>
              <a:t>mirtazapine (rarely), atypical antipsychotics only if other behaviors or diagnoses warrant this—should not be used as treatment for insomnia alone)</a:t>
            </a:r>
          </a:p>
          <a:p>
            <a:pPr lvl="1">
              <a:spcBef>
                <a:spcPts val="0"/>
              </a:spcBef>
              <a:spcAft>
                <a:spcPts val="0"/>
              </a:spcAft>
              <a:buFont typeface="Arial" panose="020B0604020202020204" pitchFamily="34" charset="0"/>
              <a:buChar char="•"/>
            </a:pPr>
            <a:endParaRPr lang="en-US" sz="1800" dirty="0"/>
          </a:p>
          <a:p>
            <a:r>
              <a:rPr lang="en-US" sz="1200" kern="1200" dirty="0">
                <a:solidFill>
                  <a:schemeClr val="tx1"/>
                </a:solidFill>
                <a:effectLst/>
                <a:latin typeface="+mn-lt"/>
                <a:ea typeface="+mn-ea"/>
                <a:cs typeface="+mn-cs"/>
              </a:rPr>
              <a:t>Avoid “Sedative/hypnotics” like zolpidem(Ambien) with rare exception because of unexpected severe behavioral/emotional side effects</a:t>
            </a:r>
          </a:p>
          <a:p>
            <a:r>
              <a:rPr lang="en-US" sz="1200" kern="1200" dirty="0">
                <a:solidFill>
                  <a:schemeClr val="tx1"/>
                </a:solidFill>
                <a:effectLst/>
                <a:latin typeface="+mn-lt"/>
                <a:ea typeface="+mn-ea"/>
                <a:cs typeface="+mn-cs"/>
              </a:rPr>
              <a:t>–	Avoid benzodiazepines unless they are also being used to treat a known seizure disorder as they don’t generally aid sleep architecture and may have tolerance and withdrawal issues over time.</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 </a:t>
            </a:r>
            <a:r>
              <a:rPr lang="en-US" b="1" dirty="0"/>
              <a:t>doses of melatonin</a:t>
            </a:r>
            <a:r>
              <a:rPr lang="en-US" b="1" baseline="0" dirty="0"/>
              <a:t> </a:t>
            </a:r>
            <a:r>
              <a:rPr lang="en-US" baseline="0" dirty="0"/>
              <a:t>early in the evening can help with sleep onset and to shift individual’s sleep drive to a slightly earlier time.  Melatonin production naturally slows during puberty. Some parents have concerns regarding children’s development and growth on melatonin (hormone), but research evidence does not indicate any negative side effects.</a:t>
            </a:r>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44</a:t>
            </a:fld>
            <a:endParaRPr lang="en-US" dirty="0"/>
          </a:p>
        </p:txBody>
      </p:sp>
    </p:spTree>
    <p:extLst>
      <p:ext uri="{BB962C8B-B14F-4D97-AF65-F5344CB8AC3E}">
        <p14:creationId xmlns:p14="http://schemas.microsoft.com/office/powerpoint/2010/main" val="8051192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45</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46</a:t>
            </a:fld>
            <a:endParaRPr lang="en-US" dirty="0"/>
          </a:p>
        </p:txBody>
      </p:sp>
    </p:spTree>
    <p:extLst>
      <p:ext uri="{BB962C8B-B14F-4D97-AF65-F5344CB8AC3E}">
        <p14:creationId xmlns:p14="http://schemas.microsoft.com/office/powerpoint/2010/main" val="7284185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47</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48</a:t>
            </a:fld>
            <a:endParaRPr lang="en-US" dirty="0"/>
          </a:p>
        </p:txBody>
      </p:sp>
    </p:spTree>
    <p:extLst>
      <p:ext uri="{BB962C8B-B14F-4D97-AF65-F5344CB8AC3E}">
        <p14:creationId xmlns:p14="http://schemas.microsoft.com/office/powerpoint/2010/main" val="307896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5</a:t>
            </a:fld>
            <a:endParaRPr lang="en-US" dirty="0"/>
          </a:p>
        </p:txBody>
      </p:sp>
    </p:spTree>
    <p:extLst>
      <p:ext uri="{BB962C8B-B14F-4D97-AF65-F5344CB8AC3E}">
        <p14:creationId xmlns:p14="http://schemas.microsoft.com/office/powerpoint/2010/main" val="327496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buFont typeface="Arial" panose="020B0604020202020204" pitchFamily="34" charset="0"/>
              <a:buChar char="•"/>
            </a:pPr>
            <a:r>
              <a:rPr lang="en-US" dirty="0"/>
              <a:t>Average adults go through 4-5 sleep cycles (90 min each) nightly</a:t>
            </a:r>
          </a:p>
          <a:p>
            <a:pPr marL="171450" indent="-171450">
              <a:lnSpc>
                <a:spcPct val="150000"/>
              </a:lnSpc>
              <a:buFont typeface="Arial" panose="020B0604020202020204" pitchFamily="34" charset="0"/>
              <a:buChar char="•"/>
            </a:pPr>
            <a:r>
              <a:rPr lang="en-US" dirty="0"/>
              <a:t>Infants go through 8-10 sleep cycles (50 min each) nightly and spend less time in deep sleep</a:t>
            </a:r>
          </a:p>
          <a:p>
            <a:pPr marL="171450" indent="-171450">
              <a:lnSpc>
                <a:spcPct val="150000"/>
              </a:lnSpc>
              <a:buFont typeface="Arial" panose="020B0604020202020204" pitchFamily="34" charset="0"/>
              <a:buChar char="•"/>
            </a:pPr>
            <a:r>
              <a:rPr lang="en-US" dirty="0"/>
              <a:t>It’s </a:t>
            </a:r>
            <a:r>
              <a:rPr lang="en-US" b="1" dirty="0"/>
              <a:t>normal</a:t>
            </a:r>
            <a:r>
              <a:rPr lang="en-US" b="1" baseline="0" dirty="0"/>
              <a:t> to wake </a:t>
            </a:r>
            <a:r>
              <a:rPr lang="en-US" baseline="0" dirty="0"/>
              <a:t>several times throughout the night, but most people fall back asleep right away.</a:t>
            </a:r>
          </a:p>
          <a:p>
            <a:pPr marL="171450" indent="-171450">
              <a:lnSpc>
                <a:spcPct val="150000"/>
              </a:lnSpc>
              <a:buFont typeface="Arial" panose="020B0604020202020204" pitchFamily="34" charset="0"/>
              <a:buChar char="•"/>
            </a:pPr>
            <a:r>
              <a:rPr lang="en-US" baseline="0" dirty="0"/>
              <a:t>Nighttime awakenings become problematic when individuals have trouble re-initiating sleep or when they </a:t>
            </a:r>
            <a:r>
              <a:rPr lang="en-US" b="1" baseline="0" dirty="0"/>
              <a:t>require certain stimulus </a:t>
            </a:r>
            <a:r>
              <a:rPr lang="en-US" baseline="0" dirty="0"/>
              <a:t>(such as a caregiver) to fall back asleep.</a:t>
            </a:r>
            <a:endParaRPr lang="en-US" dirty="0"/>
          </a:p>
          <a:p>
            <a:pPr marL="0" indent="0">
              <a:lnSpc>
                <a:spcPct val="150000"/>
              </a:lnSpc>
              <a:buFont typeface="Arial" panose="020B0604020202020204" pitchFamily="34" charset="0"/>
              <a:buNone/>
            </a:pPr>
            <a:endParaRPr lang="en-US" dirty="0"/>
          </a:p>
          <a:p>
            <a:pPr marL="171450" indent="-171450">
              <a:lnSpc>
                <a:spcPct val="150000"/>
              </a:lnSpc>
              <a:buFont typeface="Arial" panose="020B0604020202020204" pitchFamily="34" charset="0"/>
              <a:buChar char="•"/>
            </a:pPr>
            <a:r>
              <a:rPr lang="en-US" dirty="0"/>
              <a:t>Deep sleep (stages 3 &amp; 4): necessary for healing, growth, and immunity; </a:t>
            </a:r>
            <a:r>
              <a:rPr lang="en-US" baseline="0" dirty="0"/>
              <a:t>During deep sleep stages, it is difficult to wake others, bedwetting and night terrors may occur; Deep sleep also coincides with the release of growth hormones in the body.</a:t>
            </a:r>
          </a:p>
          <a:p>
            <a:pPr marL="171450" indent="-171450">
              <a:lnSpc>
                <a:spcPct val="150000"/>
              </a:lnSpc>
              <a:buFont typeface="Arial" panose="020B0604020202020204" pitchFamily="34" charset="0"/>
              <a:buChar char="•"/>
            </a:pPr>
            <a:endParaRPr lang="en-US" dirty="0"/>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t>REM sleep: dreaming, contributes to brain development in addition to non-REM sleep (learning and memory);</a:t>
            </a:r>
            <a:r>
              <a:rPr lang="en-US" baseline="0" dirty="0"/>
              <a:t> Takes most people about 70 to 90 minutes to get to first REM sleep period</a:t>
            </a:r>
          </a:p>
          <a:p>
            <a:endParaRPr lang="en-US"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6</a:t>
            </a:fld>
            <a:endParaRPr lang="en-US" dirty="0"/>
          </a:p>
        </p:txBody>
      </p:sp>
    </p:spTree>
    <p:extLst>
      <p:ext uri="{BB962C8B-B14F-4D97-AF65-F5344CB8AC3E}">
        <p14:creationId xmlns:p14="http://schemas.microsoft.com/office/powerpoint/2010/main" val="2225898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a:t>
            </a:r>
            <a:r>
              <a:rPr lang="en-US" b="1" dirty="0"/>
              <a:t>typically</a:t>
            </a:r>
            <a:r>
              <a:rPr lang="en-US" b="1" baseline="0" dirty="0"/>
              <a:t>-developing school-age children generally require 10-11 hours of sleep</a:t>
            </a:r>
            <a:r>
              <a:rPr lang="en-US" baseline="0" dirty="0"/>
              <a:t>; however, people with developmental disabilities tend to sleep less (due to disordered sleep and less sleep need)</a:t>
            </a:r>
          </a:p>
          <a:p>
            <a:endParaRPr lang="en-US" baseline="0" dirty="0"/>
          </a:p>
          <a:p>
            <a:r>
              <a:rPr lang="en-US" b="1" baseline="0" dirty="0"/>
              <a:t>General Sleep Needs</a:t>
            </a:r>
            <a:r>
              <a:rPr lang="en-US" baseline="0" dirty="0"/>
              <a:t>:</a:t>
            </a:r>
          </a:p>
          <a:p>
            <a:r>
              <a:rPr lang="en-US" baseline="0" dirty="0"/>
              <a:t>Infants = 16 hours per day</a:t>
            </a:r>
          </a:p>
          <a:p>
            <a:r>
              <a:rPr lang="en-US" baseline="0" dirty="0"/>
              <a:t>School-Age children = around 10 hours</a:t>
            </a:r>
          </a:p>
          <a:p>
            <a:r>
              <a:rPr lang="en-US" baseline="0" dirty="0"/>
              <a:t>Teens = 9 hours</a:t>
            </a:r>
          </a:p>
          <a:p>
            <a:r>
              <a:rPr lang="en-US" baseline="0" dirty="0"/>
              <a:t>Adults = 7 to 8 hours (although range can be 5 to 10 in population), pregnant women often need more</a:t>
            </a:r>
          </a:p>
          <a:p>
            <a:endParaRPr lang="en-US" baseline="0" dirty="0"/>
          </a:p>
          <a:p>
            <a:r>
              <a:rPr lang="en-US" baseline="0" dirty="0"/>
              <a:t>Ability to stay in deep sleep for longer diminishes with age; about 50% of people over 65 experience recurrent sleep difficulties</a:t>
            </a:r>
          </a:p>
          <a:p>
            <a:endParaRPr lang="en-US" baseline="0" dirty="0"/>
          </a:p>
        </p:txBody>
      </p:sp>
      <p:sp>
        <p:nvSpPr>
          <p:cNvPr id="4" name="Slide Number Placeholder 3"/>
          <p:cNvSpPr>
            <a:spLocks noGrp="1"/>
          </p:cNvSpPr>
          <p:nvPr>
            <p:ph type="sldNum" sz="quarter" idx="10"/>
          </p:nvPr>
        </p:nvSpPr>
        <p:spPr/>
        <p:txBody>
          <a:bodyPr/>
          <a:lstStyle/>
          <a:p>
            <a:fld id="{78222870-0C94-40E6-863C-2F3D403104C6}" type="slidenum">
              <a:rPr lang="en-US" smtClean="0"/>
              <a:pPr/>
              <a:t>7</a:t>
            </a:fld>
            <a:endParaRPr lang="en-US" dirty="0"/>
          </a:p>
        </p:txBody>
      </p:sp>
    </p:spTree>
    <p:extLst>
      <p:ext uri="{BB962C8B-B14F-4D97-AF65-F5344CB8AC3E}">
        <p14:creationId xmlns:p14="http://schemas.microsoft.com/office/powerpoint/2010/main" val="1746719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Graphic</a:t>
            </a:r>
            <a:r>
              <a:rPr lang="en-US" b="1" baseline="0" dirty="0"/>
              <a:t> shows two principle modulators of sleep and wakefulness</a:t>
            </a:r>
          </a:p>
          <a:p>
            <a:endParaRPr lang="en-US" b="1" baseline="0" dirty="0"/>
          </a:p>
          <a:p>
            <a:r>
              <a:rPr lang="en-US" b="1" dirty="0"/>
              <a:t>Circadian</a:t>
            </a:r>
            <a:r>
              <a:rPr lang="en-US" b="1" baseline="0" dirty="0"/>
              <a:t> rhythm </a:t>
            </a:r>
            <a:r>
              <a:rPr lang="en-US" baseline="0" dirty="0"/>
              <a:t>= body’s biological clock is driven by the body’s suprachiasmatic nucleus (SCN, tiny structure of the brain) that sends signals to your </a:t>
            </a:r>
            <a:r>
              <a:rPr lang="en-US" b="1" baseline="0" dirty="0"/>
              <a:t>pineal gland </a:t>
            </a:r>
            <a:r>
              <a:rPr lang="en-US" b="0" baseline="0" dirty="0"/>
              <a:t>relates to melatonin</a:t>
            </a:r>
            <a:r>
              <a:rPr lang="en-US" baseline="0" dirty="0"/>
              <a:t>.  </a:t>
            </a:r>
          </a:p>
          <a:p>
            <a:endParaRPr lang="en-US" baseline="0" dirty="0"/>
          </a:p>
          <a:p>
            <a:r>
              <a:rPr lang="en-US" baseline="0" dirty="0"/>
              <a:t>This structure responds to light (absorbed through the retina) and switches OFF production of </a:t>
            </a:r>
            <a:r>
              <a:rPr lang="en-US" b="1" baseline="0" dirty="0"/>
              <a:t>melatonin hormone </a:t>
            </a:r>
            <a:r>
              <a:rPr lang="en-US" baseline="0" dirty="0"/>
              <a:t>in your body during day.  Melatonin increases when it is dark outside to induce drowsiness.  Light cues and melatonin are important for keeping internal clock in check (which is why people with total blindness are prone to sleep problems).</a:t>
            </a:r>
          </a:p>
          <a:p>
            <a:endParaRPr lang="en-US" baseline="0" dirty="0"/>
          </a:p>
          <a:p>
            <a:r>
              <a:rPr lang="en-US" dirty="0"/>
              <a:t>Natural</a:t>
            </a:r>
            <a:r>
              <a:rPr lang="en-US" baseline="0" dirty="0"/>
              <a:t> circadian rhythm of hormones affecting sleep can influence timing of sleep onset. There are natural </a:t>
            </a:r>
            <a:r>
              <a:rPr lang="en-US" b="1" baseline="0" dirty="0"/>
              <a:t>early birds and night owls.</a:t>
            </a:r>
          </a:p>
          <a:p>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During adolescence, circadian shift occurs due to hormone changes, meaning teens have natural propensity to be “night owls”—</a:t>
            </a:r>
            <a:r>
              <a:rPr lang="en-US" b="1" baseline="0" dirty="0"/>
              <a:t>developmental mismatch with many high school schedules</a:t>
            </a:r>
            <a:r>
              <a:rPr lang="en-US" baseline="0" dirty="0"/>
              <a:t>.</a:t>
            </a:r>
            <a:endParaRPr lang="en-US" dirty="0"/>
          </a:p>
          <a:p>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Disruption to our internal clock can be a big deal, this is essentially what happens when we experience </a:t>
            </a:r>
            <a:r>
              <a:rPr lang="en-US" b="1" baseline="0" dirty="0"/>
              <a:t>jet lag</a:t>
            </a:r>
            <a:r>
              <a:rPr lang="en-US" baseline="0" dirty="0"/>
              <a:t>.</a:t>
            </a:r>
          </a:p>
          <a:p>
            <a:endParaRPr lang="en-US" baseline="0" dirty="0"/>
          </a:p>
          <a:p>
            <a:r>
              <a:rPr lang="en-US" b="1" baseline="0" dirty="0"/>
              <a:t>Homeostatic drive </a:t>
            </a:r>
            <a:r>
              <a:rPr lang="en-US" baseline="0" dirty="0"/>
              <a:t>(need for sleep) also builds throughout the day (the longer you go without the sleep).</a:t>
            </a:r>
          </a:p>
        </p:txBody>
      </p:sp>
      <p:sp>
        <p:nvSpPr>
          <p:cNvPr id="4" name="Slide Number Placeholder 3"/>
          <p:cNvSpPr>
            <a:spLocks noGrp="1"/>
          </p:cNvSpPr>
          <p:nvPr>
            <p:ph type="sldNum" sz="quarter" idx="10"/>
          </p:nvPr>
        </p:nvSpPr>
        <p:spPr/>
        <p:txBody>
          <a:bodyPr/>
          <a:lstStyle/>
          <a:p>
            <a:fld id="{78222870-0C94-40E6-863C-2F3D403104C6}" type="slidenum">
              <a:rPr lang="en-US" smtClean="0"/>
              <a:pPr/>
              <a:t>8</a:t>
            </a:fld>
            <a:endParaRPr lang="en-US" dirty="0"/>
          </a:p>
        </p:txBody>
      </p:sp>
    </p:spTree>
    <p:extLst>
      <p:ext uri="{BB962C8B-B14F-4D97-AF65-F5344CB8AC3E}">
        <p14:creationId xmlns:p14="http://schemas.microsoft.com/office/powerpoint/2010/main" val="3744666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Graphic</a:t>
            </a:r>
            <a:r>
              <a:rPr lang="en-US" b="1" baseline="0" dirty="0"/>
              <a:t> shows two principle modulators of sleep and wakefulness</a:t>
            </a:r>
          </a:p>
          <a:p>
            <a:endParaRPr lang="en-US" b="1" baseline="0" dirty="0"/>
          </a:p>
          <a:p>
            <a:r>
              <a:rPr lang="en-US" b="1" dirty="0"/>
              <a:t>Circadian</a:t>
            </a:r>
            <a:r>
              <a:rPr lang="en-US" b="1" baseline="0" dirty="0"/>
              <a:t> rhythm </a:t>
            </a:r>
            <a:r>
              <a:rPr lang="en-US" baseline="0" dirty="0"/>
              <a:t>= body’s biological clock is driven by the body’s suprachiasmatic nucleus (SCN, tiny structure of the brain) that sends signals to your </a:t>
            </a:r>
            <a:r>
              <a:rPr lang="en-US" b="1" baseline="0" dirty="0"/>
              <a:t>pineal gland </a:t>
            </a:r>
            <a:r>
              <a:rPr lang="en-US" b="0" baseline="0" dirty="0"/>
              <a:t>relates to melatonin</a:t>
            </a:r>
            <a:r>
              <a:rPr lang="en-US" baseline="0" dirty="0"/>
              <a:t>.  </a:t>
            </a:r>
          </a:p>
          <a:p>
            <a:endParaRPr lang="en-US" baseline="0" dirty="0"/>
          </a:p>
          <a:p>
            <a:r>
              <a:rPr lang="en-US" baseline="0" dirty="0"/>
              <a:t>This structure responds to light (absorbed through the retina) and switches OFF production of </a:t>
            </a:r>
            <a:r>
              <a:rPr lang="en-US" b="1" baseline="0" dirty="0"/>
              <a:t>melatonin hormone </a:t>
            </a:r>
            <a:r>
              <a:rPr lang="en-US" baseline="0" dirty="0"/>
              <a:t>in your body during day.  Melatonin increases when it is dark outside to induce drowsiness.  Light cues and melatonin are important for keeping internal clock in check (which is why people with total blindness are prone to sleep problems).</a:t>
            </a:r>
          </a:p>
          <a:p>
            <a:endParaRPr lang="en-US" baseline="0" dirty="0"/>
          </a:p>
          <a:p>
            <a:r>
              <a:rPr lang="en-US" dirty="0"/>
              <a:t>Natural</a:t>
            </a:r>
            <a:r>
              <a:rPr lang="en-US" baseline="0" dirty="0"/>
              <a:t> circadian rhythm of hormones affecting sleep can influence timing of sleep onset. There are natural </a:t>
            </a:r>
            <a:r>
              <a:rPr lang="en-US" b="1" baseline="0" dirty="0"/>
              <a:t>early birds and night owls.</a:t>
            </a:r>
          </a:p>
          <a:p>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During adolescence, circadian shift occurs due to hormone changes, meaning teens have natural propensity to be “night owls”—</a:t>
            </a:r>
            <a:r>
              <a:rPr lang="en-US" b="1" baseline="0" dirty="0"/>
              <a:t>developmental mismatch with many high school schedules</a:t>
            </a:r>
            <a:r>
              <a:rPr lang="en-US" baseline="0" dirty="0"/>
              <a:t>.</a:t>
            </a:r>
            <a:endParaRPr lang="en-US" dirty="0"/>
          </a:p>
          <a:p>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Disruption to our internal clock can be a big deal, this is essentially what happens when we experience </a:t>
            </a:r>
            <a:r>
              <a:rPr lang="en-US" b="1" baseline="0" dirty="0"/>
              <a:t>jet lag</a:t>
            </a:r>
            <a:r>
              <a:rPr lang="en-US" baseline="0" dirty="0"/>
              <a:t>.</a:t>
            </a:r>
          </a:p>
          <a:p>
            <a:endParaRPr lang="en-US" baseline="0" dirty="0"/>
          </a:p>
          <a:p>
            <a:r>
              <a:rPr lang="en-US" b="1" baseline="0" dirty="0"/>
              <a:t>Homeostatic drive </a:t>
            </a:r>
            <a:r>
              <a:rPr lang="en-US" baseline="0" dirty="0"/>
              <a:t>(need for sleep) also builds throughout the day (the longer you go without the sleep).</a:t>
            </a:r>
          </a:p>
        </p:txBody>
      </p:sp>
      <p:sp>
        <p:nvSpPr>
          <p:cNvPr id="4" name="Slide Number Placeholder 3"/>
          <p:cNvSpPr>
            <a:spLocks noGrp="1"/>
          </p:cNvSpPr>
          <p:nvPr>
            <p:ph type="sldNum" sz="quarter" idx="10"/>
          </p:nvPr>
        </p:nvSpPr>
        <p:spPr/>
        <p:txBody>
          <a:bodyPr/>
          <a:lstStyle/>
          <a:p>
            <a:fld id="{78222870-0C94-40E6-863C-2F3D403104C6}" type="slidenum">
              <a:rPr lang="en-US" smtClean="0"/>
              <a:pPr/>
              <a:t>9</a:t>
            </a:fld>
            <a:endParaRPr lang="en-US" dirty="0"/>
          </a:p>
        </p:txBody>
      </p:sp>
    </p:spTree>
    <p:extLst>
      <p:ext uri="{BB962C8B-B14F-4D97-AF65-F5344CB8AC3E}">
        <p14:creationId xmlns:p14="http://schemas.microsoft.com/office/powerpoint/2010/main" val="3111500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0EE481-DB4C-482E-8E0F-7E759A333ECC}" type="datetimeFigureOut">
              <a:rPr lang="en-US" smtClean="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00FF38-E332-4997-AE4A-8A0F6FE8A442}" type="slidenum">
              <a:rPr lang="en-US" smtClean="0"/>
              <a:pPr/>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0EE481-DB4C-482E-8E0F-7E759A333ECC}" type="datetimeFigureOut">
              <a:rPr lang="en-US" smtClean="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00FF38-E332-4997-AE4A-8A0F6FE8A44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0EE481-DB4C-482E-8E0F-7E759A333ECC}" type="datetimeFigureOut">
              <a:rPr lang="en-US" smtClean="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00FF38-E332-4997-AE4A-8A0F6FE8A44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0EE481-DB4C-482E-8E0F-7E759A333ECC}" type="datetimeFigureOut">
              <a:rPr lang="en-US" smtClean="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00FF38-E332-4997-AE4A-8A0F6FE8A442}"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EE481-DB4C-482E-8E0F-7E759A333ECC}" type="datetimeFigureOut">
              <a:rPr lang="en-US" smtClean="0"/>
              <a:pPr/>
              <a:t>10/17/2017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00FF38-E332-4997-AE4A-8A0F6FE8A44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20EE481-DB4C-482E-8E0F-7E759A333ECC}" type="datetimeFigureOut">
              <a:rPr lang="en-US" smtClean="0"/>
              <a:pPr/>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00FF38-E332-4997-AE4A-8A0F6FE8A442}"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0EE481-DB4C-482E-8E0F-7E759A333ECC}" type="datetimeFigureOut">
              <a:rPr lang="en-US" smtClean="0"/>
              <a:pPr/>
              <a:t>10/17/2017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00FF38-E332-4997-AE4A-8A0F6FE8A442}"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0EE481-DB4C-482E-8E0F-7E759A333ECC}" type="datetimeFigureOut">
              <a:rPr lang="en-US" smtClean="0"/>
              <a:pPr/>
              <a:t>10/17/2017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00FF38-E332-4997-AE4A-8A0F6FE8A44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EE481-DB4C-482E-8E0F-7E759A333ECC}" type="datetimeFigureOut">
              <a:rPr lang="en-US" smtClean="0"/>
              <a:pPr/>
              <a:t>10/17/2017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00FF38-E332-4997-AE4A-8A0F6FE8A44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0EE481-DB4C-482E-8E0F-7E759A333ECC}" type="datetimeFigureOut">
              <a:rPr lang="en-US" smtClean="0"/>
              <a:pPr/>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00FF38-E332-4997-AE4A-8A0F6FE8A44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0EE481-DB4C-482E-8E0F-7E759A333ECC}" type="datetimeFigureOut">
              <a:rPr lang="en-US" smtClean="0"/>
              <a:pPr/>
              <a:t>10/17/2017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00FF38-E332-4997-AE4A-8A0F6FE8A442}" type="slidenum">
              <a:rPr lang="en-US" smtClean="0"/>
              <a:pPr/>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20EE481-DB4C-482E-8E0F-7E759A333ECC}" type="datetimeFigureOut">
              <a:rPr lang="en-US" smtClean="0"/>
              <a:pPr/>
              <a:t>10/17/2017</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800FF38-E332-4997-AE4A-8A0F6FE8A4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hyperlink" Target="http://www.sleepassociation.or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med.umich.edu/yourchild/topics/sleep.htm" TargetMode="External"/><Relationship Id="rId5" Type="http://schemas.openxmlformats.org/officeDocument/2006/relationships/hyperlink" Target="http://emedicine.medscape.com/article/916611-overview" TargetMode="External"/><Relationship Id="rId4" Type="http://schemas.openxmlformats.org/officeDocument/2006/relationships/hyperlink" Target="https://sleepfoundation.org/"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5035" y="3200400"/>
            <a:ext cx="6619920" cy="1524000"/>
          </a:xfrm>
        </p:spPr>
        <p:txBody>
          <a:bodyPr>
            <a:normAutofit/>
          </a:bodyPr>
          <a:lstStyle/>
          <a:p>
            <a:pPr algn="ctr">
              <a:spcBef>
                <a:spcPts val="0"/>
              </a:spcBef>
              <a:spcAft>
                <a:spcPts val="0"/>
              </a:spcAft>
            </a:pPr>
            <a:r>
              <a:rPr lang="en-US" sz="2400" dirty="0">
                <a:latin typeface="+mj-lt"/>
              </a:rPr>
              <a:t>Laura Hiruma, Ph.D.</a:t>
            </a:r>
          </a:p>
          <a:p>
            <a:pPr algn="ctr">
              <a:spcBef>
                <a:spcPts val="0"/>
              </a:spcBef>
              <a:spcAft>
                <a:spcPts val="0"/>
              </a:spcAft>
            </a:pPr>
            <a:r>
              <a:rPr lang="en-US" sz="2000" dirty="0">
                <a:latin typeface="+mj-lt"/>
              </a:rPr>
              <a:t>Licensed Psychologist</a:t>
            </a:r>
          </a:p>
          <a:p>
            <a:pPr algn="ctr">
              <a:spcBef>
                <a:spcPts val="0"/>
              </a:spcBef>
              <a:spcAft>
                <a:spcPts val="0"/>
              </a:spcAft>
            </a:pPr>
            <a:r>
              <a:rPr lang="en-US" sz="2000" dirty="0">
                <a:latin typeface="+mj-lt"/>
              </a:rPr>
              <a:t>Clinical Assistant Professor</a:t>
            </a:r>
          </a:p>
          <a:p>
            <a:pPr algn="ctr">
              <a:spcBef>
                <a:spcPts val="0"/>
              </a:spcBef>
              <a:spcAft>
                <a:spcPts val="0"/>
              </a:spcAft>
            </a:pPr>
            <a:r>
              <a:rPr lang="en-US" sz="2000" dirty="0"/>
              <a:t>UNC Carolina Institute for Developmental Disabilities</a:t>
            </a:r>
          </a:p>
        </p:txBody>
      </p:sp>
      <p:sp>
        <p:nvSpPr>
          <p:cNvPr id="2" name="Title 1"/>
          <p:cNvSpPr>
            <a:spLocks noGrp="1"/>
          </p:cNvSpPr>
          <p:nvPr>
            <p:ph type="ctrTitle"/>
          </p:nvPr>
        </p:nvSpPr>
        <p:spPr>
          <a:xfrm>
            <a:off x="83692" y="1554372"/>
            <a:ext cx="8839200" cy="990599"/>
          </a:xfrm>
        </p:spPr>
        <p:txBody>
          <a:bodyPr/>
          <a:lstStyle/>
          <a:p>
            <a:pPr marL="182880" indent="0" algn="ctr">
              <a:buNone/>
            </a:pPr>
            <a:r>
              <a:rPr lang="en-US" sz="3200" dirty="0">
                <a:effectLst>
                  <a:reflection blurRad="6350" stA="33000" endPos="17000" dir="5400000" sy="-100000" algn="bl" rotWithShape="0"/>
                </a:effectLst>
              </a:rPr>
              <a:t>Addressing Sleep Difficulties in Individuals with Developmental Disabilities</a:t>
            </a:r>
          </a:p>
        </p:txBody>
      </p:sp>
      <p:pic>
        <p:nvPicPr>
          <p:cNvPr id="3074" name="Picture 2" descr="https://encrypted-tbn3.gstatic.com/images?q=tbn:ANd9GcTR_t8LhfQg6muHxzxKxmQCgSWCCfTI0Vli6oJXuMjlQtrAv2FufA"/>
          <p:cNvPicPr>
            <a:picLocks noChangeAspect="1" noChangeArrowheads="1"/>
          </p:cNvPicPr>
          <p:nvPr/>
        </p:nvPicPr>
        <p:blipFill rotWithShape="1">
          <a:blip r:embed="rId3">
            <a:extLst>
              <a:ext uri="{28A0092B-C50C-407E-A947-70E740481C1C}">
                <a14:useLocalDpi xmlns:a14="http://schemas.microsoft.com/office/drawing/2010/main" val="0"/>
              </a:ext>
            </a:extLst>
          </a:blip>
          <a:srcRect l="7321" r="13829"/>
          <a:stretch/>
        </p:blipFill>
        <p:spPr bwMode="auto">
          <a:xfrm>
            <a:off x="-12700" y="5044659"/>
            <a:ext cx="1367735" cy="143827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QSERUTExQUFRQUGBQVGBgVFhcXFxUUFBQVFBQVFBQXHCYeGBkjGRQUHy8gIycpLCwsFR4xNTAqNSYsLCkBCQoKDgwOFw8PFykcHBwpKSwsLCkpKSkpKSkpKSkpLCksKSkpKSksKSwpLCkpKSkpLCkpKSkpKSwpKSksLCwpLP/AABEIALEBHAMBIgACEQEDEQH/xAAcAAACAgMBAQAAAAAAAAAAAAAABAMFAQIGBwj/xAA7EAABBAADBgQFAgUDBAMAAAABAAIDEQQhMQUGEkFRcSJhgZETMqGxwULwBxRS0eEjYvEVM0OCcpKi/8QAGQEAAwEBAQAAAAAAAAAAAAAAAAECAwQF/8QAIREBAQACAgIDAQEBAAAAAAAAAAECEQMhEkETMVFhcUL/2gAMAwEAAhEDEQA/APaUIQmgIQhACEIQAhCEAIQhACEKKfFNYLc4AeZpASoXMbS35jZlGC89dB7rmcbv5O75SGj/AGi/uouci5hlXpnEFjjC8em3mxLv/NJ6Gvsk5Nt4jX40nq9yn5Ir469utZXhzN6MSzMSP9yVb7M/ipNGamaJB1GTv7FVM4m4WPWkKn3f3ohxbbjdmNWnJw7j8q4VoCEIQAhCEAIQhACEIQAhCEAIQhACEIQAtHLdYIQGUIQgBCEIAQhCAEIQgBYJWVy2+O8ZhAji/wC47n/SOpSt1NnJvqHNtb0xweEeKT+kcvNx5Lhdp7Ykmdb3HtyHYJaCM5kkuccyTmSUzFhrOnuuTPl39OvDhk+ykOGJUrtm0LKt4sKGhQ4hYXNt4uexQrRVGImV3tFq57FBVjSsLPxBGhUb5b7/AHWkxSr3raVlYsNl7ZkgkEkZLXDp9j1C9s3P30ZjGAOpsoGbevm3+y8DEnNPYHab4nh7CQQbBC0mWmOWO30shcfuVv0zFtDH02UDMcnebf7LrwVtLtkyhCEyCEIQAhCEAIQhACEIQAhCEAIQhACEIQAhCEAIQhACEIQEGNxQjYXHQC15vjHmSQvOrs/uQPZdNvlizTIh+s2ezc/vSosM3Nt9/TRcvPl6dfBj7LwMANH99lYQxALeDAAGypnMyXJXUUlckJnpjFGkg9ylcivxjbVTiMEuhkhsJLERK5U2OXxOEISMmGK6ifDDmq3ERrWVjcVQzDqTgTQjK1kC0lZ2I8Bj34eRsjCQWlez7ub/AEE5jjc4tleMmkZEjUB3VeI4lmSXnxzmOje0kFhyI5HIg/RXMrEfHMn1K02sqr3a2n/MYaKb+trSe9eL62rRdDnCEIQQQhCAEIQgBCEIAQhCAEIQgBCEIAQhCAEIQgBCFrIaBQHC7alL8W46hlMH3KmweFAN9h+/qo8DDxuc8/1OPc3krJrF5+d3la9HjmsdMfDSs7qTrkjilnWkqtxeaTbGnpGqJjKzU6WWxrw0WqeCQyOoKTbmL5KLd/Eta4lx0Fq5E2jaUfAFzsmJtwAzJ0AzJV/tHixLuGMX1PJvcpzZe7zIBfzPOrjr2HQJ71E2KpmBpniGaq8VEuk2hGqTExpTJNxU5NFVm1P9MWNCRXkrWdqXni42Fp9F0Y1leq9N/grvM10TsM45i3s7H5gPv7r1NfL+7mMOHLHttr2m752D9l9H7v7VGJw8co/ULI6HQj3W+F305+THV2sUIQtGQQsWsGQIDZC0+KOq1fiWjUhASoSMu2om6yNHqElNvdh2/wDkB7WfsluHpdoXKz7+Qj5Q4+lfdIS7/wD9Mfuf7KfPH9Pxv47guWPiBeeSb7ynRrR7lQO3snP6gP8A1U/Lir48npiEIWrMIQgBACFl2SxYU7MLSXQotB0RsOawsVN9/upAtXO4S5vQlYMi4Mvt6OF6RyvSrhamcbK1LaUrLvhsqKbD5LD8cLpWOAcHZFLo7uOE2vhCSclTx7LccrIzGnTmvRtr7PAshchjHvacm5eacui1vta7NdwsDWigP3Z6lNuulR7J263i4HjhPLoSunDA4ZJZbOac7tBvNc/iiur2jDquZxkanFWUVOICT0KfmakpQt5XPlCWKkLXihkV7X/Drb8Mez28cjQWF3FZqiTYA65Lxmd2XZGz33qTlpmt8ctdsMsfLp7vif4jYdvy8TuwofVVWJ/iX/RH7u/AXm8TiU3G1K8lHxR10n8QsQdGsHoT+Vod88Sf1NHZoVBGxb0ovJ/T+Ofi0m3gxDtZXelD7JR+Kefme49ySlJLC1ZiORUXKqmMhguRxLDHKTgUXJWmAVkrLWqTgS8j8UNrPGpHRKJ0KNjT2dr7W1qBpDSVo+e9Oq9DbgM8S2B80m7Fij7WtJQ4a53zByRszj5Qom4gAm1AzHtbkTfYZX+UtM86g3eppLYNSYzk0arEwLaJOqSws1OurUs+J4hbuWiQVe1JKfZOv3S7Z7UmPw9xukz1AFcyT/ZU8eKorm5Me9u7hylx1+LlqrNpYw6DRPRv4m5JLExAZlZOiKVxOp7q03e2gHyFt5jOvLTVUO2MaapmZcQ0AauJNAD1V9uxsv4Lc/nObz1d0HkBl7nmloXt0GJLfhknzXmG920ZGhxhALuV6DzrnS6/eLEyHDu+FXG0nXSjndKg3b2W+RhOILXvBJFUMuQdQAtEvavDU2osA10zIjJQkB8RAqwNDXIldTDtEt5rXE7MABewaahUONxRB1Vs7HR4rGhwVFi2ApfD7QvVWFAhZ3HSpkosVGq6Vqu8bCqnENVY1GUVeLNBb7JGQUG0nU0pzYsdkBbf8stduhweGtPNw6nweGyCZ+B5LG5L0VY1auCme2kcNhLZIXDJIzRZqyLVC+G05RpFE5MByhYylJSKE8ZU1JFr07E61IbArbhC1e1DZEjerTty7JbDQOfpk3mfwPNNTQE0QRw9NL9eaw7EECgKXpPMLsiDa4+RsDp0tbT44HQX3zHdYYwuJ4xQ5c7Pn5JeWMcFaWc68uX1SMvGbPKuwv8AsmmMY3TPn6nsoDwjL9+6Yw8Yy8NcPlYPcoBUzODrNZqSQRnMkn1y9EyacCSBQ56X0zS8zngfoaOQvMoMnjdttYwkNyGQv9PQ0uR2gNZWyB3NzTk7uF2AgLmmSbhA0a2hnybquUxuzJJXObGy2/qaBkCP9xqlN17bccv3FjsR4dHY5pDb0xHZVO7+1/guMMmWdNPK/wCnuuoYWuIJAPPsuPKdvQxl1sls7YYYRK7xSkZXpHevCP6qNX3rndwxvC2v3aGhZk0UnIqJnAPIOhyVhhcOxrfCAFV49qjwm0iBXRLG6Ge1Rvtt5sPFH8oLbc4Xa8qxG8L3PPB8vIkGz50u0/iOPieIHIto+RXGbA2E+U3RDQaJK6+OTW6jK5WyYrDY80r3jizaMzlVdyupwOPPFwnolmYZsMdDIgkWNT5dlnAwEniquinOynlj4z+rLEuyVLi3BWGJkpc/tTFcIK55O036Vm0ZbcG+f+V0+62Ds8RyGmai3V3MMxE09hpzazqDzcfwu/g2WxgpmVLTPOSeMZTe9sQRtrI2sTsWJDSXmxKwXstM/NDHpbETLWCZaaI48rVoWoltSRJG1Ma0cEwVEQgy7mpjDPpalqGJpPFthQOCmictiy1JvTOIjnl01UMgtxrS8lLG28qz88rS7mm60K9F5h6OTIDW+uddc+iW2g3SutZfdavaWnX2QDr9EGr5Yjfb6qfDzFuQy7i69E0xo7E6gad81kxtHM2gMmcAUXE8yTqT25BQuYx5t1kD00W7Xto5X+Rqhso1DbPma+hOaDDonSP+LdNa1waK/U6gHD0J+i0j2e1kbWlxpubqNWazc48zeflkpXbQINeXb6eSVMxJyOY8tPfVI9155tHdoyyyPjHw47IHxQGMy5xkEkirzICrcNvC7CyCOSRkrP643F4b5ONC+/3Xo+K2cyXxvcbFNc4gAEXmxrG8zpl5WVzG8e7bXeGKJz2FwLs6PFXC0jOgACT5WVGWErqw5rPtY4HarZGhzSCDpXNMST5Lz/aMH8mT/LOssc0SNc/wnjDiKB5+EjLPTXNWmzd5RIBxAsd0d+DzXPlhp14ZzJc4l1qsc2ip5cVeiWfMsW1nTn9t4YOeLFjmFNG4BnCwemQz861W+0ZBarm4rhWky605+8b03i2c577craRjWigkGY8apbHbUFapW0v9Y2hLSV3Y2GcbOXuH+lEa8nO1rsNfZU21Npl2Q5r17dLYow+HjZWYAJ83HNx9yU7vCb90rfK6ORYMMFDkocS5WUxoKoxsgWA0rsVMq2edS4qRVs0i1kTWk0yxBMlJpFHFNmtNEvYHpwPpVWHlU5xCmxUPfFzWLSTZ0wyRSaULNLQOzW1oJI1yYEiVCxxID2ASBw4a7Z391BixoT82iyTR+q1mkvWl6LzELX2dPstnPyA6fu1oJQpOL1SDVhvkpuEGwVoH+SyTfdAR8fw9AL6nP2CTdJbtD+E482VoIxz+iDKzOFeaUknoV++inxDfQWq6WTNI4ZxLyQBdX7X5+qrdp4mpCAcyKsDUDKr7piSTiZ0N6+XNQfDDnZjlzRVxy21IrIsCuI27qRfC0HmQHEk/7lvLsfhPC9viysdwCPoQuh2Zgf8AWkL2j4bQyNliwCRxPdn5l2aVB+NJLiXkNh4nVrb6FMazr+nPusM8Pbqwz9KUbJcPkcR5aj6pfEbNmrJw9j/ddJFFwnhdkaBI6XmAfOvupHwrmtreZVwOL2diP9h9SPwqLHRzs1jNdRn9l6hLhVX4nAhVjl/E3deW/wDVnaKCbaXUrsdtbFjcbLRfXQ+633P3OY68RKA6nENHLwnUj8eS3meEm6ysyUWw91cRM+OQNAZxNceI1kCCe58l6/HtXgFOaa6jNJiYDLKkvPiFz55+dXjPFcuxrXglhB69R3Co8dNmqyecsdxNNH7joVpPtDiz6qZirYxElqtnepJMQkp5lrIml55FBDNmldoYqshqUtHiCtZj0nboI8ZS2/nlRNeTzTESVxG11FiVYQSqkgerGGRRYuVaMkWeNKNmUgmUaMyHo4kv8VZ4kg9bkxF6KF8mfJMcViqF/ZRSL0XlNWtTkEd56+Q19hmq4SJqEWCbzby/IQaR7szX9lm1E6ezeqI3EoDL3fvzWKPZb8KkGFBGvmgFMThvCbPLIflUcsIul1QxLQCaGWZPMnoqWaRz3EnPtySMrh4uEWMyOZGna8lHJE4u4i4k56knQWrf+VsXpkPtmlcXKGjwNogfMc77BB7VzJrdQOdXdCsuWallgMhY+viOumh58LAB8xHNJBhkPh8PEaPlepHkrjDuEbeFvi6VqAOZ5Jfat6Ve08Gxoc8StDhZI4TTjz8R5+irMDtIPCf27s34rRFdF5GYJNZ8RJvX/KrP+mGNxEYc5jTw2dbGunJc/Jh7kdPFn1q1YOal3xWtI8T15Eg9xqpw6xkuexuoNq4G03slvw8OGcwXH3cT+U5PHdpGZ3CKUmimmScuITEGFfM/gaLNE+QA1JKy/YjhJTs2tIDuE8sia7AhaY4WoyykVMs1pR76XS7Y3dEJ+K3xQ+EgO1IJIc0kcwaz6EFZl3IMjPiwvAYRbWv+bjrNnnmDmtZx1n5xyT5EpiZqGhJ5Aak9Auj3W2VHiJjDJkXNcWkah7cx5VVq13J3bkixj3zMFR/EY3iF27QPHlV+6vHDZZckjjMbuDiBG2UuaS4Bzm5+DiaXNZfMgcN+bkzsHcd0schcW8fExjLd4bNuc4keQrTqvSMXDxAt52tNk7F4HOePkItw58Tboj3IW2o5/OvK9tYBkUvwonOk4QGudXzyfq4G68OYA60m9gbDdM4E/IGue6teFvS+pLR6rtNobuslkDmsAaKdr4gWm7HspoNmhgJYaD2uBGufFZ9MlPiv5OnHs3dnLDKGcMd5F7gC7OhwA5u11/4S2HcSa6L0XamzviRCvlaBw8PIAVl55lVWzd3443AUSWu4rPOswCPYhK8apy9FIt3nOgbI27olwOtciB/9fdV2GgJDybAa1x9RQ/K7rZm0G27iGYBIFcj4SB6UqefAtEkjR8jmnhro7xfe0XjhTlrm3ipCwXk2/wD8ByXkxBaacKK6Z+zWNe15HiDA13nTQ3MdaCrDsaJxLnuILi4gZZNvIZqLxtJyvWIZDeWpWmIGfi19lIcCQcnAjUEfnooi7jPi1C6HClwzGcFObnnRGR/ysTQgDw6/f/K2EfPktpYxyQZAF155FOwHxDlyWhjBFkaLeLPOkAzIAQazIUrcMS1R4YC+6ZmmBPhOiAWbANMjnzWmLbwuAA1GdKSaUE2R7FK47HcRyySCGUeHJVuIAaazI1z+yde/w39ElioyW2cgPqgNIpgNQK6afVTmdujBQ5+fqqpwv99ERzkGuSDX8eKbw0dfx0SWILWNJLmm86HXUX6qtbiDTj6C8rJ7paLBzPe0uaSHGqPIVqEHCGPxZ4SxtAfqdyAJsm+qXweNOZz4eXbkVZzbul0nDISYw4eEGiejR0zrNObQ2WHExRt4eEAX1PJtnMgflY58fk6MOSYkIbkcGircaFmh6lX+0912Nhy+Y1mc6rVc3gt3Zi6nFoo566A6rt8FRj4AbDSRmboD90lx8evuDk5PrVcFsCd8MziRYLS13UAmrryIV1h8Ofih3I6+d1n9Apcbs+IPDmcXECbPI+yZieOEdQtMcdTTLLPyu2cZgLYGUC27oi70oV6LZsYaGsGVOaQOhGVKZ02Z68vJQNzcK5K2e1BsfYJjxckvLjeGDoLOf1XTPID77WQtGYCjZ55+/RMx4bjrkbRIdu1VNFbrpSxwvqhQBGdq2xOBLeHLVaxQ04Aj1QSj/lC1rgDmctOSheAyPhq9Tnrn0VljGgOJ6pWR+YQaDBSVQ1FG/O9ClmstziBdEfTIErMxN91oywcueqA3hwxObdbP/HdQSRniz5Af8Jw5V7+pyQzCF4rqb88kBXuwJc6icuo+iXl3fcTbnjy1yGgCvW4fhBVpHD4R4byGYrNI/JbtS8mvqEIVM07UO090ISNEFIUITCRi1HNYQkANEpiEITCKPUKPafJCEBTfratH/MUISpp8D8ru4Vts3529j9llCPQYm/7/AP7D7Iw/zlCEBu35n+iR2X8k3/yKEIP0iboswaDusoTIydT3Rg/mQhBH5dFnB/OEIQFlitW9lBtDRnf8IQimpcb+jt+Sq+fX0QhIE59VmFZQgzJTeH0QhBIZvwp2aDssoQT/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7291" r="20032"/>
          <a:stretch/>
        </p:blipFill>
        <p:spPr bwMode="auto">
          <a:xfrm>
            <a:off x="1374361" y="5029199"/>
            <a:ext cx="1570937" cy="143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8289" t="11404" r="5933"/>
          <a:stretch/>
        </p:blipFill>
        <p:spPr bwMode="auto">
          <a:xfrm>
            <a:off x="2819400" y="5029199"/>
            <a:ext cx="1659973" cy="145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r="27476" b="5031"/>
          <a:stretch/>
        </p:blipFill>
        <p:spPr bwMode="auto">
          <a:xfrm>
            <a:off x="4267339" y="5029199"/>
            <a:ext cx="1656522" cy="145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13983" r="10996"/>
          <a:stretch/>
        </p:blipFill>
        <p:spPr bwMode="auto">
          <a:xfrm>
            <a:off x="5829831" y="5029199"/>
            <a:ext cx="1669774" cy="143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encrypted-tbn1.gstatic.com/images?q=tbn:ANd9GcSrYL3DVJa-WRkmC8Rm928zg4GINgVSh4HI1BAn6QRwpoErcrf3GQ"/>
          <p:cNvPicPr>
            <a:picLocks noChangeAspect="1" noChangeArrowheads="1"/>
          </p:cNvPicPr>
          <p:nvPr/>
        </p:nvPicPr>
        <p:blipFill rotWithShape="1">
          <a:blip r:embed="rId8">
            <a:extLst>
              <a:ext uri="{28A0092B-C50C-407E-A947-70E740481C1C}">
                <a14:useLocalDpi xmlns:a14="http://schemas.microsoft.com/office/drawing/2010/main" val="0"/>
              </a:ext>
            </a:extLst>
          </a:blip>
          <a:srcRect r="10083"/>
          <a:stretch/>
        </p:blipFill>
        <p:spPr bwMode="auto">
          <a:xfrm>
            <a:off x="7499605" y="5044659"/>
            <a:ext cx="1644395" cy="142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51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5791200"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Sleep Disturbances</a:t>
            </a:r>
          </a:p>
        </p:txBody>
      </p:sp>
      <p:sp>
        <p:nvSpPr>
          <p:cNvPr id="3" name="Content Placeholder 2"/>
          <p:cNvSpPr>
            <a:spLocks noGrp="1"/>
          </p:cNvSpPr>
          <p:nvPr>
            <p:ph sz="quarter" idx="13"/>
          </p:nvPr>
        </p:nvSpPr>
        <p:spPr>
          <a:xfrm>
            <a:off x="228600" y="1193800"/>
            <a:ext cx="8264712" cy="5638800"/>
          </a:xfrm>
        </p:spPr>
        <p:txBody>
          <a:bodyPr>
            <a:normAutofit/>
          </a:bodyPr>
          <a:lstStyle/>
          <a:p>
            <a:pPr>
              <a:spcBef>
                <a:spcPts val="0"/>
              </a:spcBef>
              <a:spcAft>
                <a:spcPts val="0"/>
              </a:spcAft>
              <a:buFont typeface="Arial" panose="020B0604020202020204" pitchFamily="34" charset="0"/>
              <a:buChar char="•"/>
            </a:pPr>
            <a:endParaRPr lang="en-US" sz="2000" b="1" dirty="0"/>
          </a:p>
          <a:p>
            <a:pPr>
              <a:spcBef>
                <a:spcPts val="0"/>
              </a:spcBef>
              <a:spcAft>
                <a:spcPts val="0"/>
              </a:spcAft>
              <a:buFont typeface="Arial" panose="020B0604020202020204" pitchFamily="34" charset="0"/>
              <a:buChar char="•"/>
            </a:pPr>
            <a:r>
              <a:rPr lang="en-US" sz="2000" b="1" dirty="0"/>
              <a:t>Dyssomnias</a:t>
            </a:r>
            <a:r>
              <a:rPr lang="en-US" sz="2000" dirty="0"/>
              <a:t>: difficulty initiating or maintaining sleep, excessive daytime sleepiness</a:t>
            </a:r>
          </a:p>
          <a:p>
            <a:pPr lvl="1">
              <a:spcBef>
                <a:spcPts val="0"/>
              </a:spcBef>
              <a:spcAft>
                <a:spcPts val="0"/>
              </a:spcAft>
              <a:buFont typeface="Courier New" panose="02070309020205020404" pitchFamily="49" charset="0"/>
              <a:buChar char="o"/>
            </a:pPr>
            <a:r>
              <a:rPr lang="en-US" sz="1800" dirty="0"/>
              <a:t>Insomnia</a:t>
            </a:r>
          </a:p>
          <a:p>
            <a:pPr lvl="1">
              <a:spcBef>
                <a:spcPts val="0"/>
              </a:spcBef>
              <a:spcAft>
                <a:spcPts val="0"/>
              </a:spcAft>
              <a:buFont typeface="Courier New" panose="02070309020205020404" pitchFamily="49" charset="0"/>
              <a:buChar char="o"/>
            </a:pPr>
            <a:r>
              <a:rPr lang="en-US" sz="1800" dirty="0"/>
              <a:t>Hypersomnia</a:t>
            </a:r>
          </a:p>
          <a:p>
            <a:pPr lvl="1">
              <a:spcBef>
                <a:spcPts val="0"/>
              </a:spcBef>
              <a:spcAft>
                <a:spcPts val="0"/>
              </a:spcAft>
              <a:buFont typeface="Courier New" panose="02070309020205020404" pitchFamily="49" charset="0"/>
              <a:buChar char="o"/>
            </a:pPr>
            <a:r>
              <a:rPr lang="en-US" sz="1800" dirty="0"/>
              <a:t>Circadian rhythm problems</a:t>
            </a:r>
          </a:p>
          <a:p>
            <a:pPr lvl="1">
              <a:spcBef>
                <a:spcPts val="0"/>
              </a:spcBef>
              <a:spcAft>
                <a:spcPts val="0"/>
              </a:spcAft>
              <a:buFont typeface="Courier New" panose="02070309020205020404" pitchFamily="49" charset="0"/>
              <a:buChar char="o"/>
            </a:pPr>
            <a:r>
              <a:rPr lang="en-US" sz="1800" dirty="0"/>
              <a:t>Breathing-related disorders</a:t>
            </a:r>
          </a:p>
          <a:p>
            <a:pPr lvl="1">
              <a:spcBef>
                <a:spcPts val="0"/>
              </a:spcBef>
              <a:spcAft>
                <a:spcPts val="0"/>
              </a:spcAft>
              <a:buFont typeface="Courier New" panose="02070309020205020404" pitchFamily="49" charset="0"/>
              <a:buChar char="o"/>
            </a:pPr>
            <a:r>
              <a:rPr lang="en-US" sz="1800" dirty="0"/>
              <a:t>Narcolepsy</a:t>
            </a:r>
          </a:p>
          <a:p>
            <a:pPr lvl="1">
              <a:spcBef>
                <a:spcPts val="0"/>
              </a:spcBef>
              <a:spcAft>
                <a:spcPts val="0"/>
              </a:spcAft>
              <a:buFont typeface="Courier New" panose="02070309020205020404" pitchFamily="49" charset="0"/>
              <a:buChar char="o"/>
            </a:pPr>
            <a:r>
              <a:rPr lang="en-US" sz="1800" dirty="0"/>
              <a:t>Restless legs syndrome</a:t>
            </a:r>
          </a:p>
          <a:p>
            <a:pPr>
              <a:spcBef>
                <a:spcPts val="0"/>
              </a:spcBef>
              <a:spcAft>
                <a:spcPts val="0"/>
              </a:spcAft>
              <a:buFont typeface="Arial" panose="020B0604020202020204" pitchFamily="34" charset="0"/>
              <a:buChar char="•"/>
            </a:pPr>
            <a:endParaRPr lang="en-US" sz="2000" dirty="0"/>
          </a:p>
          <a:p>
            <a:pPr>
              <a:spcBef>
                <a:spcPts val="0"/>
              </a:spcBef>
              <a:spcAft>
                <a:spcPts val="0"/>
              </a:spcAft>
              <a:buFont typeface="Arial" panose="020B0604020202020204" pitchFamily="34" charset="0"/>
              <a:buChar char="•"/>
            </a:pPr>
            <a:r>
              <a:rPr lang="en-US" sz="2000" b="1" dirty="0"/>
              <a:t>Parasomnias</a:t>
            </a:r>
            <a:r>
              <a:rPr lang="en-US" sz="2000" dirty="0"/>
              <a:t>: disruption of sleep state resulting in full or partial arousals from sleep</a:t>
            </a:r>
          </a:p>
          <a:p>
            <a:pPr lvl="1">
              <a:spcBef>
                <a:spcPts val="0"/>
              </a:spcBef>
              <a:spcAft>
                <a:spcPts val="0"/>
              </a:spcAft>
              <a:buFont typeface="Courier New" panose="02070309020205020404" pitchFamily="49" charset="0"/>
              <a:buChar char="o"/>
            </a:pPr>
            <a:r>
              <a:rPr lang="en-US" sz="1800" dirty="0"/>
              <a:t>Sleep bruxism</a:t>
            </a:r>
          </a:p>
          <a:p>
            <a:pPr lvl="1">
              <a:spcBef>
                <a:spcPts val="0"/>
              </a:spcBef>
              <a:spcAft>
                <a:spcPts val="0"/>
              </a:spcAft>
              <a:buFont typeface="Courier New" panose="02070309020205020404" pitchFamily="49" charset="0"/>
              <a:buChar char="o"/>
            </a:pPr>
            <a:r>
              <a:rPr lang="en-US" sz="1800" dirty="0"/>
              <a:t>Sleep enuresis</a:t>
            </a:r>
          </a:p>
          <a:p>
            <a:pPr lvl="1">
              <a:spcBef>
                <a:spcPts val="0"/>
              </a:spcBef>
              <a:spcAft>
                <a:spcPts val="0"/>
              </a:spcAft>
              <a:buFont typeface="Courier New" panose="02070309020205020404" pitchFamily="49" charset="0"/>
              <a:buChar char="o"/>
            </a:pPr>
            <a:r>
              <a:rPr lang="en-US" sz="1800" dirty="0"/>
              <a:t>Sleep walking</a:t>
            </a:r>
          </a:p>
          <a:p>
            <a:pPr lvl="1">
              <a:spcBef>
                <a:spcPts val="0"/>
              </a:spcBef>
              <a:spcAft>
                <a:spcPts val="0"/>
              </a:spcAft>
              <a:buFont typeface="Courier New" panose="02070309020205020404" pitchFamily="49" charset="0"/>
              <a:buChar char="o"/>
            </a:pPr>
            <a:r>
              <a:rPr lang="en-US" sz="1800" dirty="0"/>
              <a:t>Night terrors</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2962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5791200"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Prevalence</a:t>
            </a:r>
          </a:p>
        </p:txBody>
      </p:sp>
      <p:sp>
        <p:nvSpPr>
          <p:cNvPr id="3" name="Content Placeholder 2"/>
          <p:cNvSpPr>
            <a:spLocks noGrp="1"/>
          </p:cNvSpPr>
          <p:nvPr>
            <p:ph sz="quarter" idx="13"/>
          </p:nvPr>
        </p:nvSpPr>
        <p:spPr>
          <a:xfrm>
            <a:off x="345888" y="1295400"/>
            <a:ext cx="8699500" cy="5257800"/>
          </a:xfrm>
        </p:spPr>
        <p:txBody>
          <a:bodyPr>
            <a:normAutofit fontScale="92500" lnSpcReduction="10000"/>
          </a:bodyPr>
          <a:lstStyle/>
          <a:p>
            <a:pPr marL="45720" indent="0">
              <a:spcBef>
                <a:spcPts val="0"/>
              </a:spcBef>
              <a:spcAft>
                <a:spcPts val="0"/>
              </a:spcAft>
              <a:buNone/>
            </a:pPr>
            <a:r>
              <a:rPr lang="en-US" sz="2400" dirty="0"/>
              <a:t>Higher co-occurrence of sleep disorders among individuals with:</a:t>
            </a:r>
          </a:p>
          <a:p>
            <a:pPr marL="45720" indent="0">
              <a:spcBef>
                <a:spcPts val="0"/>
              </a:spcBef>
              <a:spcAft>
                <a:spcPts val="0"/>
              </a:spcAft>
              <a:buNone/>
            </a:pPr>
            <a:endParaRPr lang="en-US" sz="2400" dirty="0"/>
          </a:p>
          <a:p>
            <a:pPr>
              <a:spcBef>
                <a:spcPts val="600"/>
              </a:spcBef>
              <a:spcAft>
                <a:spcPts val="0"/>
              </a:spcAft>
              <a:buFont typeface="Arial" panose="020B0604020202020204" pitchFamily="34" charset="0"/>
              <a:buChar char="•"/>
            </a:pPr>
            <a:r>
              <a:rPr lang="en-US" sz="2000" dirty="0"/>
              <a:t>Attention deficit hyperactivity disorder (ADHD)</a:t>
            </a:r>
          </a:p>
          <a:p>
            <a:pPr>
              <a:spcBef>
                <a:spcPts val="600"/>
              </a:spcBef>
              <a:spcAft>
                <a:spcPts val="0"/>
              </a:spcAft>
              <a:buFont typeface="Arial" panose="020B0604020202020204" pitchFamily="34" charset="0"/>
              <a:buChar char="•"/>
            </a:pPr>
            <a:r>
              <a:rPr lang="en-US" sz="2000" dirty="0"/>
              <a:t>Gastroesophageal reflux disease (GERD)</a:t>
            </a:r>
          </a:p>
          <a:p>
            <a:pPr>
              <a:spcBef>
                <a:spcPts val="600"/>
              </a:spcBef>
              <a:spcAft>
                <a:spcPts val="0"/>
              </a:spcAft>
              <a:buFont typeface="Arial" panose="020B0604020202020204" pitchFamily="34" charset="0"/>
              <a:buChar char="•"/>
            </a:pPr>
            <a:r>
              <a:rPr lang="en-US" sz="2000" dirty="0"/>
              <a:t>Autism spectrum disorder</a:t>
            </a:r>
          </a:p>
          <a:p>
            <a:pPr>
              <a:spcBef>
                <a:spcPts val="600"/>
              </a:spcBef>
              <a:spcAft>
                <a:spcPts val="0"/>
              </a:spcAft>
              <a:buFont typeface="Arial" panose="020B0604020202020204" pitchFamily="34" charset="0"/>
              <a:buChar char="•"/>
            </a:pPr>
            <a:r>
              <a:rPr lang="en-US" sz="2000" dirty="0"/>
              <a:t>Intellectual disability</a:t>
            </a:r>
          </a:p>
          <a:p>
            <a:pPr>
              <a:spcBef>
                <a:spcPts val="600"/>
              </a:spcBef>
              <a:spcAft>
                <a:spcPts val="0"/>
              </a:spcAft>
              <a:buFont typeface="Arial" panose="020B0604020202020204" pitchFamily="34" charset="0"/>
              <a:buChar char="•"/>
            </a:pPr>
            <a:r>
              <a:rPr lang="en-US" sz="2000" dirty="0"/>
              <a:t>Down syndrome</a:t>
            </a:r>
          </a:p>
          <a:p>
            <a:pPr>
              <a:spcBef>
                <a:spcPts val="600"/>
              </a:spcBef>
              <a:spcAft>
                <a:spcPts val="0"/>
              </a:spcAft>
              <a:buFont typeface="Arial" panose="020B0604020202020204" pitchFamily="34" charset="0"/>
              <a:buChar char="•"/>
            </a:pPr>
            <a:r>
              <a:rPr lang="en-US" sz="2000" dirty="0"/>
              <a:t>Prader-Willi syndrome</a:t>
            </a:r>
          </a:p>
          <a:p>
            <a:pPr>
              <a:spcBef>
                <a:spcPts val="600"/>
              </a:spcBef>
              <a:spcAft>
                <a:spcPts val="0"/>
              </a:spcAft>
              <a:buFont typeface="Arial" panose="020B0604020202020204" pitchFamily="34" charset="0"/>
              <a:buChar char="•"/>
            </a:pPr>
            <a:r>
              <a:rPr lang="en-US" sz="2000" dirty="0"/>
              <a:t>Angelman syndrome</a:t>
            </a:r>
          </a:p>
          <a:p>
            <a:pPr>
              <a:spcBef>
                <a:spcPts val="600"/>
              </a:spcBef>
              <a:spcAft>
                <a:spcPts val="0"/>
              </a:spcAft>
              <a:buFont typeface="Arial" panose="020B0604020202020204" pitchFamily="34" charset="0"/>
              <a:buChar char="•"/>
            </a:pPr>
            <a:r>
              <a:rPr lang="en-US" sz="2000" dirty="0"/>
              <a:t>Smith-Magenis syndrome</a:t>
            </a:r>
          </a:p>
          <a:p>
            <a:pPr>
              <a:spcBef>
                <a:spcPts val="600"/>
              </a:spcBef>
              <a:spcAft>
                <a:spcPts val="0"/>
              </a:spcAft>
              <a:buFont typeface="Arial" panose="020B0604020202020204" pitchFamily="34" charset="0"/>
              <a:buChar char="•"/>
            </a:pPr>
            <a:r>
              <a:rPr lang="en-US" sz="2000" dirty="0"/>
              <a:t>Depressive and anxiety disorders</a:t>
            </a:r>
          </a:p>
          <a:p>
            <a:pPr>
              <a:spcBef>
                <a:spcPts val="600"/>
              </a:spcBef>
              <a:spcAft>
                <a:spcPts val="0"/>
              </a:spcAft>
              <a:buFont typeface="Arial" panose="020B0604020202020204" pitchFamily="34" charset="0"/>
              <a:buChar char="•"/>
            </a:pPr>
            <a:r>
              <a:rPr lang="en-US" sz="2000" dirty="0"/>
              <a:t>Epilepsy</a:t>
            </a:r>
          </a:p>
          <a:p>
            <a:pPr>
              <a:spcBef>
                <a:spcPts val="600"/>
              </a:spcBef>
              <a:spcAft>
                <a:spcPts val="0"/>
              </a:spcAft>
              <a:buFont typeface="Arial" panose="020B0604020202020204" pitchFamily="34" charset="0"/>
              <a:buChar char="•"/>
            </a:pPr>
            <a:r>
              <a:rPr lang="en-US" sz="2000" dirty="0"/>
              <a:t>Chronic pain</a:t>
            </a:r>
          </a:p>
          <a:p>
            <a:pPr>
              <a:spcBef>
                <a:spcPts val="600"/>
              </a:spcBef>
              <a:spcAft>
                <a:spcPts val="0"/>
              </a:spcAft>
              <a:buFont typeface="Arial" panose="020B0604020202020204" pitchFamily="34" charset="0"/>
              <a:buChar char="•"/>
            </a:pPr>
            <a:r>
              <a:rPr lang="en-US" sz="2000" dirty="0"/>
              <a:t>Blindness</a:t>
            </a:r>
          </a:p>
          <a:p>
            <a:pPr>
              <a:spcBef>
                <a:spcPts val="600"/>
              </a:spcBef>
              <a:spcAft>
                <a:spcPts val="0"/>
              </a:spcAft>
              <a:buFont typeface="Arial" panose="020B0604020202020204" pitchFamily="34" charset="0"/>
              <a:buChar char="•"/>
            </a:pPr>
            <a:r>
              <a:rPr lang="en-US" sz="2000" dirty="0"/>
              <a:t>Substance/medication use</a:t>
            </a:r>
          </a:p>
          <a:p>
            <a:pPr>
              <a:spcBef>
                <a:spcPts val="0"/>
              </a:spcBef>
              <a:spcAft>
                <a:spcPts val="0"/>
              </a:spcAft>
            </a:pPr>
            <a:endParaRPr lang="en-US" sz="2400" dirty="0"/>
          </a:p>
          <a:p>
            <a:pPr marL="45720" indent="0">
              <a:spcBef>
                <a:spcPts val="0"/>
              </a:spcBef>
              <a:spcAft>
                <a:spcPts val="0"/>
              </a:spcAft>
              <a:buNone/>
            </a:pPr>
            <a:endParaRPr lang="en-US" sz="2400" dirty="0"/>
          </a:p>
          <a:p>
            <a:pPr marL="45720" indent="0">
              <a:spcBef>
                <a:spcPts val="0"/>
              </a:spcBef>
              <a:spcAft>
                <a:spcPts val="0"/>
              </a:spcAft>
              <a:buNone/>
            </a:pPr>
            <a:endParaRPr lang="en-US" dirty="0"/>
          </a:p>
          <a:p>
            <a:pPr>
              <a:spcBef>
                <a:spcPts val="0"/>
              </a:spcBef>
              <a:spcAft>
                <a:spcPts val="0"/>
              </a:spcAft>
            </a:pPr>
            <a:endParaRPr lang="en-US" dirty="0"/>
          </a:p>
          <a:p>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3808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5791200"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Prevalence</a:t>
            </a:r>
          </a:p>
        </p:txBody>
      </p:sp>
      <p:sp>
        <p:nvSpPr>
          <p:cNvPr id="3" name="Content Placeholder 2"/>
          <p:cNvSpPr>
            <a:spLocks noGrp="1"/>
          </p:cNvSpPr>
          <p:nvPr>
            <p:ph sz="quarter" idx="13"/>
          </p:nvPr>
        </p:nvSpPr>
        <p:spPr>
          <a:xfrm>
            <a:off x="345888" y="1219200"/>
            <a:ext cx="8699500" cy="5334000"/>
          </a:xfrm>
        </p:spPr>
        <p:txBody>
          <a:bodyPr>
            <a:normAutofit fontScale="92500" lnSpcReduction="10000"/>
          </a:bodyPr>
          <a:lstStyle/>
          <a:p>
            <a:pPr marL="45720" indent="0">
              <a:spcBef>
                <a:spcPts val="0"/>
              </a:spcBef>
              <a:spcAft>
                <a:spcPts val="0"/>
              </a:spcAft>
              <a:buNone/>
            </a:pPr>
            <a:r>
              <a:rPr lang="en-US" sz="2400" dirty="0"/>
              <a:t>Sleep problems among typically developing youth:</a:t>
            </a:r>
          </a:p>
          <a:p>
            <a:pPr>
              <a:lnSpc>
                <a:spcPct val="170000"/>
              </a:lnSpc>
              <a:spcBef>
                <a:spcPts val="600"/>
              </a:spcBef>
              <a:spcAft>
                <a:spcPts val="0"/>
              </a:spcAft>
              <a:buFont typeface="Arial" panose="020B0604020202020204" pitchFamily="34" charset="0"/>
              <a:buChar char="•"/>
            </a:pPr>
            <a:r>
              <a:rPr lang="en-US" sz="2000" dirty="0"/>
              <a:t>Preschool children: 20-30%</a:t>
            </a:r>
          </a:p>
          <a:p>
            <a:pPr>
              <a:lnSpc>
                <a:spcPct val="170000"/>
              </a:lnSpc>
              <a:spcBef>
                <a:spcPts val="600"/>
              </a:spcBef>
              <a:spcAft>
                <a:spcPts val="0"/>
              </a:spcAft>
              <a:buFont typeface="Arial" panose="020B0604020202020204" pitchFamily="34" charset="0"/>
              <a:buChar char="•"/>
            </a:pPr>
            <a:r>
              <a:rPr lang="en-US" sz="2000" dirty="0"/>
              <a:t>School-age children: 25-40%</a:t>
            </a:r>
          </a:p>
          <a:p>
            <a:pPr>
              <a:lnSpc>
                <a:spcPct val="170000"/>
              </a:lnSpc>
              <a:spcBef>
                <a:spcPts val="600"/>
              </a:spcBef>
              <a:spcAft>
                <a:spcPts val="0"/>
              </a:spcAft>
              <a:buFont typeface="Arial" panose="020B0604020202020204" pitchFamily="34" charset="0"/>
              <a:buChar char="•"/>
            </a:pPr>
            <a:r>
              <a:rPr lang="en-US" sz="2000" dirty="0"/>
              <a:t>Adolescents: 17-33%</a:t>
            </a:r>
          </a:p>
          <a:p>
            <a:pPr marL="45720" indent="0">
              <a:spcBef>
                <a:spcPts val="600"/>
              </a:spcBef>
              <a:spcAft>
                <a:spcPts val="0"/>
              </a:spcAft>
              <a:buNone/>
            </a:pPr>
            <a:endParaRPr lang="en-US" sz="2000" dirty="0"/>
          </a:p>
          <a:p>
            <a:pPr marL="45720" indent="0">
              <a:spcBef>
                <a:spcPts val="0"/>
              </a:spcBef>
              <a:spcAft>
                <a:spcPts val="0"/>
              </a:spcAft>
              <a:buNone/>
            </a:pPr>
            <a:r>
              <a:rPr lang="en-US" sz="2400" dirty="0"/>
              <a:t>Sleep problems among youth with developmental disorders (generally higher persistence and severity):</a:t>
            </a:r>
          </a:p>
          <a:p>
            <a:pPr>
              <a:lnSpc>
                <a:spcPct val="170000"/>
              </a:lnSpc>
              <a:spcBef>
                <a:spcPts val="600"/>
              </a:spcBef>
              <a:spcAft>
                <a:spcPts val="0"/>
              </a:spcAft>
              <a:buFont typeface="Arial" panose="020B0604020202020204" pitchFamily="34" charset="0"/>
              <a:buChar char="•"/>
            </a:pPr>
            <a:r>
              <a:rPr lang="en-US" sz="2000" dirty="0"/>
              <a:t>Autism spectrum disorder: 44-83%</a:t>
            </a:r>
          </a:p>
          <a:p>
            <a:pPr>
              <a:lnSpc>
                <a:spcPct val="170000"/>
              </a:lnSpc>
              <a:spcBef>
                <a:spcPts val="600"/>
              </a:spcBef>
              <a:spcAft>
                <a:spcPts val="0"/>
              </a:spcAft>
              <a:buFont typeface="Arial" panose="020B0604020202020204" pitchFamily="34" charset="0"/>
              <a:buChar char="•"/>
            </a:pPr>
            <a:r>
              <a:rPr lang="en-US" sz="2000" dirty="0"/>
              <a:t>Intellectual disabilities: 34-86%</a:t>
            </a:r>
          </a:p>
          <a:p>
            <a:pPr marL="45720" indent="0">
              <a:spcBef>
                <a:spcPts val="600"/>
              </a:spcBef>
              <a:spcAft>
                <a:spcPts val="0"/>
              </a:spcAft>
              <a:buNone/>
            </a:pPr>
            <a:endParaRPr lang="en-US" sz="2000" dirty="0"/>
          </a:p>
          <a:p>
            <a:pPr marL="45720" indent="0">
              <a:spcBef>
                <a:spcPts val="0"/>
              </a:spcBef>
              <a:spcAft>
                <a:spcPts val="0"/>
              </a:spcAft>
              <a:buNone/>
            </a:pPr>
            <a:r>
              <a:rPr lang="en-US" sz="1200" dirty="0"/>
              <a:t>Wiggs, L. (2001). Sleep problems in children with developmental disorders. </a:t>
            </a:r>
            <a:r>
              <a:rPr lang="en-US" sz="1200" i="1" dirty="0"/>
              <a:t>Journal of the Royal Society of Medicine, 94, </a:t>
            </a:r>
            <a:r>
              <a:rPr lang="en-US" sz="1200" dirty="0"/>
              <a:t>177-179.</a:t>
            </a:r>
          </a:p>
          <a:p>
            <a:pPr marL="45720" indent="0">
              <a:spcBef>
                <a:spcPts val="0"/>
              </a:spcBef>
              <a:spcAft>
                <a:spcPts val="0"/>
              </a:spcAft>
              <a:buNone/>
            </a:pPr>
            <a:endParaRPr lang="en-US" sz="1200" dirty="0"/>
          </a:p>
          <a:p>
            <a:pPr marL="45720" indent="0">
              <a:spcBef>
                <a:spcPts val="0"/>
              </a:spcBef>
              <a:spcAft>
                <a:spcPts val="0"/>
              </a:spcAft>
              <a:buNone/>
            </a:pPr>
            <a:r>
              <a:rPr lang="en-US" sz="1200" dirty="0"/>
              <a:t>Owens JA. (2005). Epidemiology of sleep disorders during childhood. In: Sheldon SH, Ferber R,</a:t>
            </a:r>
          </a:p>
          <a:p>
            <a:pPr marL="45720" indent="0">
              <a:spcBef>
                <a:spcPts val="0"/>
              </a:spcBef>
              <a:spcAft>
                <a:spcPts val="0"/>
              </a:spcAft>
              <a:buNone/>
            </a:pPr>
            <a:r>
              <a:rPr lang="en-US" sz="1200" dirty="0"/>
              <a:t>Kryger MH, editors. Principles and practices of pediatric sleep medicine. Philadelphia:</a:t>
            </a:r>
          </a:p>
          <a:p>
            <a:pPr marL="45720" indent="0">
              <a:spcBef>
                <a:spcPts val="0"/>
              </a:spcBef>
              <a:spcAft>
                <a:spcPts val="0"/>
              </a:spcAft>
              <a:buNone/>
            </a:pPr>
            <a:r>
              <a:rPr lang="en-US" sz="1200" dirty="0"/>
              <a:t>Elsevier Saunders; p. 27–33.</a:t>
            </a:r>
          </a:p>
          <a:p>
            <a:pPr marL="45720" indent="0">
              <a:spcBef>
                <a:spcPts val="0"/>
              </a:spcBef>
              <a:spcAft>
                <a:spcPts val="0"/>
              </a:spcAft>
              <a:buNone/>
            </a:pPr>
            <a:endParaRPr lang="en-US" dirty="0"/>
          </a:p>
          <a:p>
            <a:pPr>
              <a:spcBef>
                <a:spcPts val="0"/>
              </a:spcBef>
              <a:spcAft>
                <a:spcPts val="0"/>
              </a:spcAft>
            </a:pPr>
            <a:endParaRPr lang="en-US" dirty="0"/>
          </a:p>
          <a:p>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8201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5791200"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Sleep Basics</a:t>
            </a:r>
          </a:p>
        </p:txBody>
      </p:sp>
      <p:sp>
        <p:nvSpPr>
          <p:cNvPr id="3" name="Content Placeholder 2"/>
          <p:cNvSpPr>
            <a:spLocks noGrp="1"/>
          </p:cNvSpPr>
          <p:nvPr>
            <p:ph sz="quarter" idx="13"/>
          </p:nvPr>
        </p:nvSpPr>
        <p:spPr>
          <a:xfrm>
            <a:off x="381000" y="1143000"/>
            <a:ext cx="8699500" cy="5715000"/>
          </a:xfrm>
        </p:spPr>
        <p:txBody>
          <a:bodyPr>
            <a:normAutofit fontScale="92500" lnSpcReduction="20000"/>
          </a:bodyPr>
          <a:lstStyle/>
          <a:p>
            <a:pPr marL="45720" indent="0">
              <a:spcBef>
                <a:spcPts val="1200"/>
              </a:spcBef>
              <a:spcAft>
                <a:spcPts val="0"/>
              </a:spcAft>
              <a:buNone/>
            </a:pPr>
            <a:r>
              <a:rPr lang="en-US" sz="2400" dirty="0"/>
              <a:t>Factors associated with sleep disturbance:</a:t>
            </a:r>
          </a:p>
          <a:p>
            <a:pPr>
              <a:spcBef>
                <a:spcPts val="1200"/>
              </a:spcBef>
              <a:spcAft>
                <a:spcPts val="0"/>
              </a:spcAft>
              <a:buFont typeface="Arial" panose="020B0604020202020204" pitchFamily="34" charset="0"/>
              <a:buChar char="•"/>
            </a:pPr>
            <a:r>
              <a:rPr lang="en-US" sz="2000" dirty="0"/>
              <a:t>Developmental changes</a:t>
            </a:r>
          </a:p>
          <a:p>
            <a:pPr>
              <a:spcBef>
                <a:spcPts val="1200"/>
              </a:spcBef>
              <a:spcAft>
                <a:spcPts val="0"/>
              </a:spcAft>
              <a:buFont typeface="Arial" panose="020B0604020202020204" pitchFamily="34" charset="0"/>
              <a:buChar char="•"/>
            </a:pPr>
            <a:r>
              <a:rPr lang="en-US" sz="2000" dirty="0"/>
              <a:t>Poor consistency in sleep schedules, changes in routine</a:t>
            </a:r>
          </a:p>
          <a:p>
            <a:pPr>
              <a:spcBef>
                <a:spcPts val="1200"/>
              </a:spcBef>
              <a:spcAft>
                <a:spcPts val="0"/>
              </a:spcAft>
              <a:buFont typeface="Arial" panose="020B0604020202020204" pitchFamily="34" charset="0"/>
              <a:buChar char="•"/>
            </a:pPr>
            <a:r>
              <a:rPr lang="en-US" sz="2000" dirty="0"/>
              <a:t>Family history of sleep disorders</a:t>
            </a:r>
          </a:p>
          <a:p>
            <a:pPr>
              <a:spcBef>
                <a:spcPts val="1200"/>
              </a:spcBef>
              <a:spcAft>
                <a:spcPts val="0"/>
              </a:spcAft>
              <a:buFont typeface="Arial" panose="020B0604020202020204" pitchFamily="34" charset="0"/>
              <a:buChar char="•"/>
            </a:pPr>
            <a:r>
              <a:rPr lang="en-US" sz="2000" dirty="0"/>
              <a:t>Learned behaviors (sleep associations)</a:t>
            </a:r>
          </a:p>
          <a:p>
            <a:pPr marL="45720" indent="0">
              <a:spcBef>
                <a:spcPts val="1200"/>
              </a:spcBef>
              <a:spcAft>
                <a:spcPts val="0"/>
              </a:spcAft>
              <a:buNone/>
            </a:pPr>
            <a:endParaRPr lang="en-US" sz="2000" dirty="0"/>
          </a:p>
          <a:p>
            <a:pPr>
              <a:spcBef>
                <a:spcPts val="1200"/>
              </a:spcBef>
              <a:spcAft>
                <a:spcPts val="0"/>
              </a:spcAft>
              <a:buFont typeface="Arial" panose="020B0604020202020204" pitchFamily="34" charset="0"/>
              <a:buChar char="•"/>
            </a:pPr>
            <a:r>
              <a:rPr lang="en-US" sz="2000" dirty="0"/>
              <a:t>Abnormal circadian rhythm</a:t>
            </a:r>
          </a:p>
          <a:p>
            <a:pPr>
              <a:spcBef>
                <a:spcPts val="1200"/>
              </a:spcBef>
              <a:spcAft>
                <a:spcPts val="0"/>
              </a:spcAft>
              <a:buFont typeface="Arial" panose="020B0604020202020204" pitchFamily="34" charset="0"/>
              <a:buChar char="•"/>
            </a:pPr>
            <a:r>
              <a:rPr lang="en-US" sz="2000" dirty="0"/>
              <a:t>Inhibited production of melatonin</a:t>
            </a:r>
          </a:p>
          <a:p>
            <a:pPr>
              <a:spcBef>
                <a:spcPts val="1200"/>
              </a:spcBef>
              <a:spcAft>
                <a:spcPts val="0"/>
              </a:spcAft>
              <a:buFont typeface="Arial" panose="020B0604020202020204" pitchFamily="34" charset="0"/>
              <a:buChar char="•"/>
            </a:pPr>
            <a:r>
              <a:rPr lang="en-US" sz="2000" dirty="0"/>
              <a:t>Medical issues (reflux, constipation, epilepsy, weight gain, medications)</a:t>
            </a:r>
          </a:p>
          <a:p>
            <a:pPr>
              <a:spcBef>
                <a:spcPts val="1200"/>
              </a:spcBef>
              <a:spcAft>
                <a:spcPts val="0"/>
              </a:spcAft>
              <a:buFont typeface="Arial" panose="020B0604020202020204" pitchFamily="34" charset="0"/>
              <a:buChar char="•"/>
            </a:pPr>
            <a:r>
              <a:rPr lang="en-US" sz="2000" dirty="0"/>
              <a:t>Bedtime anxiety, emotion regulation challenges</a:t>
            </a:r>
          </a:p>
          <a:p>
            <a:pPr>
              <a:spcBef>
                <a:spcPts val="1200"/>
              </a:spcBef>
              <a:spcAft>
                <a:spcPts val="0"/>
              </a:spcAft>
              <a:buFont typeface="Arial" panose="020B0604020202020204" pitchFamily="34" charset="0"/>
              <a:buChar char="•"/>
            </a:pPr>
            <a:r>
              <a:rPr lang="en-US" sz="2000" dirty="0"/>
              <a:t>Midline/physical structural differences</a:t>
            </a:r>
          </a:p>
          <a:p>
            <a:pPr>
              <a:spcBef>
                <a:spcPts val="1200"/>
              </a:spcBef>
              <a:spcAft>
                <a:spcPts val="0"/>
              </a:spcAft>
              <a:buFont typeface="Arial" panose="020B0604020202020204" pitchFamily="34" charset="0"/>
              <a:buChar char="•"/>
            </a:pPr>
            <a:r>
              <a:rPr lang="en-US" sz="2000" dirty="0"/>
              <a:t>Severity of disability-related symptoms</a:t>
            </a:r>
          </a:p>
          <a:p>
            <a:pPr>
              <a:spcBef>
                <a:spcPts val="1200"/>
              </a:spcBef>
              <a:spcAft>
                <a:spcPts val="0"/>
              </a:spcAft>
              <a:buFont typeface="Arial" panose="020B0604020202020204" pitchFamily="34" charset="0"/>
              <a:buChar char="•"/>
            </a:pPr>
            <a:r>
              <a:rPr lang="en-US" sz="2000" dirty="0"/>
              <a:t>Daytime behavior challenges</a:t>
            </a:r>
          </a:p>
          <a:p>
            <a:pPr>
              <a:spcBef>
                <a:spcPts val="1200"/>
              </a:spcBef>
              <a:spcAft>
                <a:spcPts val="0"/>
              </a:spcAft>
              <a:buFont typeface="Arial" panose="020B0604020202020204" pitchFamily="34" charset="0"/>
              <a:buChar char="•"/>
            </a:pPr>
            <a:r>
              <a:rPr lang="en-US" sz="2000" dirty="0"/>
              <a:t>Sensory problems (auditory filtering problems)</a:t>
            </a:r>
          </a:p>
          <a:p>
            <a:pPr marL="45720" indent="0">
              <a:spcBef>
                <a:spcPts val="0"/>
              </a:spcBef>
              <a:spcAft>
                <a:spcPts val="0"/>
              </a:spcAft>
              <a:buNone/>
            </a:pPr>
            <a:endParaRPr lang="en-US" sz="2400" dirty="0"/>
          </a:p>
          <a:p>
            <a:pPr>
              <a:spcBef>
                <a:spcPts val="0"/>
              </a:spcBef>
              <a:spcAft>
                <a:spcPts val="0"/>
              </a:spcAft>
              <a:buFont typeface="Arial" panose="020B0604020202020204" pitchFamily="34" charset="0"/>
              <a:buChar char="•"/>
            </a:pPr>
            <a:endParaRPr lang="en-US" dirty="0"/>
          </a:p>
          <a:p>
            <a:pPr>
              <a:spcBef>
                <a:spcPts val="0"/>
              </a:spcBef>
              <a:spcAft>
                <a:spcPts val="0"/>
              </a:spcAft>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3586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543800"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Sleep Disturbances within IDD</a:t>
            </a:r>
          </a:p>
        </p:txBody>
      </p:sp>
      <p:sp>
        <p:nvSpPr>
          <p:cNvPr id="3" name="Content Placeholder 2"/>
          <p:cNvSpPr>
            <a:spLocks noGrp="1"/>
          </p:cNvSpPr>
          <p:nvPr>
            <p:ph sz="quarter" idx="13"/>
          </p:nvPr>
        </p:nvSpPr>
        <p:spPr>
          <a:xfrm>
            <a:off x="393700" y="1371600"/>
            <a:ext cx="8264712" cy="5638800"/>
          </a:xfrm>
        </p:spPr>
        <p:txBody>
          <a:bodyPr>
            <a:normAutofit/>
          </a:bodyPr>
          <a:lstStyle/>
          <a:p>
            <a:pPr marL="45720" indent="0">
              <a:spcBef>
                <a:spcPts val="0"/>
              </a:spcBef>
              <a:spcAft>
                <a:spcPts val="0"/>
              </a:spcAft>
              <a:buNone/>
            </a:pPr>
            <a:r>
              <a:rPr lang="en-US" sz="2400" dirty="0"/>
              <a:t>Most relevant sleep problems:</a:t>
            </a:r>
          </a:p>
          <a:p>
            <a:pPr marL="45720" indent="0">
              <a:spcBef>
                <a:spcPts val="0"/>
              </a:spcBef>
              <a:spcAft>
                <a:spcPts val="0"/>
              </a:spcAft>
              <a:buNone/>
            </a:pPr>
            <a:endParaRPr lang="en-US" sz="2400" dirty="0"/>
          </a:p>
          <a:p>
            <a:pPr>
              <a:spcBef>
                <a:spcPts val="0"/>
              </a:spcBef>
              <a:spcAft>
                <a:spcPts val="0"/>
              </a:spcAft>
              <a:buFont typeface="Arial" panose="020B0604020202020204" pitchFamily="34" charset="0"/>
              <a:buChar char="•"/>
            </a:pPr>
            <a:r>
              <a:rPr lang="en-US" sz="2000" dirty="0"/>
              <a:t>Sleep onset issues (insomnia)</a:t>
            </a:r>
            <a:endParaRPr lang="en-US" sz="1800" dirty="0"/>
          </a:p>
          <a:p>
            <a:pPr>
              <a:spcBef>
                <a:spcPts val="0"/>
              </a:spcBef>
              <a:spcAft>
                <a:spcPts val="0"/>
              </a:spcAft>
              <a:buFont typeface="Arial" panose="020B0604020202020204" pitchFamily="34" charset="0"/>
              <a:buChar char="•"/>
            </a:pPr>
            <a:endParaRPr lang="en-US" sz="2000" dirty="0"/>
          </a:p>
          <a:p>
            <a:pPr>
              <a:spcBef>
                <a:spcPts val="0"/>
              </a:spcBef>
              <a:spcAft>
                <a:spcPts val="0"/>
              </a:spcAft>
              <a:buFont typeface="Arial" panose="020B0604020202020204" pitchFamily="34" charset="0"/>
              <a:buChar char="•"/>
            </a:pPr>
            <a:r>
              <a:rPr lang="en-US" sz="2000" dirty="0"/>
              <a:t>Sleep maintenance issues (nighttime awakenings)</a:t>
            </a:r>
          </a:p>
          <a:p>
            <a:pPr>
              <a:spcBef>
                <a:spcPts val="0"/>
              </a:spcBef>
              <a:spcAft>
                <a:spcPts val="0"/>
              </a:spcAft>
              <a:buFont typeface="Arial" panose="020B0604020202020204" pitchFamily="34" charset="0"/>
              <a:buChar char="•"/>
            </a:pPr>
            <a:endParaRPr lang="en-US" sz="2000" dirty="0"/>
          </a:p>
          <a:p>
            <a:pPr>
              <a:spcBef>
                <a:spcPts val="0"/>
              </a:spcBef>
              <a:spcAft>
                <a:spcPts val="0"/>
              </a:spcAft>
              <a:buFont typeface="Arial" panose="020B0604020202020204" pitchFamily="34" charset="0"/>
              <a:buChar char="•"/>
            </a:pPr>
            <a:r>
              <a:rPr lang="en-US" sz="2000" dirty="0"/>
              <a:t>Erratic/atypical sleep patterns (circadian rhythm problems)</a:t>
            </a:r>
          </a:p>
          <a:p>
            <a:pPr>
              <a:spcBef>
                <a:spcPts val="0"/>
              </a:spcBef>
              <a:spcAft>
                <a:spcPts val="0"/>
              </a:spcAft>
              <a:buFont typeface="Arial" panose="020B0604020202020204" pitchFamily="34" charset="0"/>
              <a:buChar char="•"/>
            </a:pPr>
            <a:endParaRPr lang="en-US" sz="2000" dirty="0"/>
          </a:p>
          <a:p>
            <a:pPr>
              <a:spcBef>
                <a:spcPts val="0"/>
              </a:spcBef>
              <a:spcAft>
                <a:spcPts val="0"/>
              </a:spcAft>
              <a:buFont typeface="Arial" panose="020B0604020202020204" pitchFamily="34" charset="0"/>
              <a:buChar char="•"/>
            </a:pPr>
            <a:r>
              <a:rPr lang="en-US" sz="2000" dirty="0"/>
              <a:t>Breathing-related (sleep apnea)</a:t>
            </a:r>
            <a:endParaRPr lang="en-US" sz="1800"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9572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160338"/>
            <a:ext cx="8851900" cy="1143000"/>
          </a:xfrm>
          <a:effectLst/>
        </p:spPr>
        <p:txBody>
          <a:bodyPr/>
          <a:lstStyle/>
          <a:p>
            <a:pPr marL="0" indent="0" algn="ctr">
              <a:buNone/>
            </a:pPr>
            <a:r>
              <a:rPr lang="en-US" sz="4000" dirty="0">
                <a:effectLst>
                  <a:outerShdw blurRad="38100" dist="38100" dir="2700000" algn="tl">
                    <a:srgbClr val="000000">
                      <a:alpha val="43137"/>
                    </a:srgbClr>
                  </a:outerShdw>
                </a:effectLst>
              </a:rPr>
              <a:t>Sleep-Wake Disorders in DSM-5 </a:t>
            </a:r>
            <a:br>
              <a:rPr lang="en-US" sz="4000" dirty="0">
                <a:effectLst>
                  <a:outerShdw blurRad="38100" dist="38100" dir="2700000" algn="tl">
                    <a:srgbClr val="000000">
                      <a:alpha val="43137"/>
                    </a:srgbClr>
                  </a:outerShdw>
                </a:effectLst>
              </a:rPr>
            </a:br>
            <a:r>
              <a:rPr lang="en-US" sz="1100" dirty="0">
                <a:effectLst>
                  <a:outerShdw blurRad="38100" dist="38100" dir="2700000" algn="tl">
                    <a:srgbClr val="000000">
                      <a:alpha val="43137"/>
                    </a:srgbClr>
                  </a:outerShdw>
                </a:effectLst>
              </a:rPr>
              <a:t>(APA, 2013)</a:t>
            </a:r>
            <a:endParaRPr lang="en-US" sz="4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sz="quarter" idx="13"/>
          </p:nvPr>
        </p:nvSpPr>
        <p:spPr>
          <a:xfrm>
            <a:off x="368300" y="1303338"/>
            <a:ext cx="8445500" cy="5791200"/>
          </a:xfrm>
        </p:spPr>
        <p:txBody>
          <a:bodyPr>
            <a:normAutofit/>
          </a:bodyPr>
          <a:lstStyle/>
          <a:p>
            <a:pPr marL="45720" indent="0">
              <a:spcBef>
                <a:spcPts val="1200"/>
              </a:spcBef>
              <a:spcAft>
                <a:spcPts val="0"/>
              </a:spcAft>
              <a:buNone/>
            </a:pPr>
            <a:r>
              <a:rPr lang="en-US" sz="2400" b="1" dirty="0"/>
              <a:t>Insomnia disorder</a:t>
            </a:r>
            <a:r>
              <a:rPr lang="en-US" sz="2400" dirty="0"/>
              <a:t>:</a:t>
            </a:r>
          </a:p>
          <a:p>
            <a:pPr>
              <a:spcBef>
                <a:spcPts val="1200"/>
              </a:spcBef>
              <a:spcAft>
                <a:spcPts val="0"/>
              </a:spcAft>
              <a:buFont typeface="Arial" panose="020B0604020202020204" pitchFamily="34" charset="0"/>
              <a:buChar char="•"/>
            </a:pPr>
            <a:r>
              <a:rPr lang="en-US" sz="2000" dirty="0"/>
              <a:t>Difficulty initiating sleep (difficulty falling asleep without caregiver)</a:t>
            </a:r>
          </a:p>
          <a:p>
            <a:pPr>
              <a:spcBef>
                <a:spcPts val="1200"/>
              </a:spcBef>
              <a:spcAft>
                <a:spcPts val="0"/>
              </a:spcAft>
              <a:buFont typeface="Arial" panose="020B0604020202020204" pitchFamily="34" charset="0"/>
              <a:buChar char="•"/>
            </a:pPr>
            <a:r>
              <a:rPr lang="en-US" sz="2000" dirty="0"/>
              <a:t>Difficulty maintaining sleep (difficulty returning to sleep without caregiver)</a:t>
            </a:r>
          </a:p>
          <a:p>
            <a:pPr>
              <a:spcBef>
                <a:spcPts val="1200"/>
              </a:spcBef>
              <a:spcAft>
                <a:spcPts val="0"/>
              </a:spcAft>
              <a:buFont typeface="Arial" panose="020B0604020202020204" pitchFamily="34" charset="0"/>
              <a:buChar char="•"/>
            </a:pPr>
            <a:r>
              <a:rPr lang="en-US" sz="2000" dirty="0"/>
              <a:t>Early morning awakening with difficulty returning to sleep</a:t>
            </a:r>
          </a:p>
          <a:p>
            <a:pPr>
              <a:spcBef>
                <a:spcPts val="1200"/>
              </a:spcBef>
              <a:spcAft>
                <a:spcPts val="0"/>
              </a:spcAft>
              <a:buFont typeface="Arial" panose="020B0604020202020204" pitchFamily="34" charset="0"/>
              <a:buChar char="•"/>
            </a:pPr>
            <a:r>
              <a:rPr lang="en-US" sz="2000" dirty="0"/>
              <a:t>Significant distress/impairment at least 3 nights/week for at least 3 months, </a:t>
            </a:r>
            <a:r>
              <a:rPr lang="en-US" sz="2000" u="sng" dirty="0"/>
              <a:t>occurring despite sufficient sleep time</a:t>
            </a:r>
          </a:p>
          <a:p>
            <a:pPr>
              <a:spcBef>
                <a:spcPts val="1200"/>
              </a:spcBef>
              <a:spcAft>
                <a:spcPts val="0"/>
              </a:spcAft>
              <a:buFont typeface="Arial" panose="020B0604020202020204" pitchFamily="34" charset="0"/>
              <a:buChar char="•"/>
            </a:pPr>
            <a:r>
              <a:rPr lang="en-US" sz="2000" dirty="0"/>
              <a:t>Not attributable to substance use</a:t>
            </a:r>
          </a:p>
          <a:p>
            <a:pPr>
              <a:spcBef>
                <a:spcPts val="1200"/>
              </a:spcBef>
              <a:spcAft>
                <a:spcPts val="0"/>
              </a:spcAft>
              <a:buFont typeface="Arial" panose="020B0604020202020204" pitchFamily="34" charset="0"/>
              <a:buChar char="•"/>
            </a:pPr>
            <a:r>
              <a:rPr lang="en-US" sz="2000" dirty="0"/>
              <a:t>Coexisting mental or medical conditions do not adequately explain the predominant sleep complaint (specify if it co-occurs with other mental, medical, or sleep disorders)</a:t>
            </a:r>
          </a:p>
          <a:p>
            <a:pPr>
              <a:spcBef>
                <a:spcPts val="1200"/>
              </a:spcBef>
              <a:spcAft>
                <a:spcPts val="0"/>
              </a:spcAft>
            </a:pPr>
            <a:endParaRPr lang="en-US" sz="2000" dirty="0"/>
          </a:p>
          <a:p>
            <a:pPr marL="45720" indent="0">
              <a:spcBef>
                <a:spcPts val="600"/>
              </a:spcBef>
              <a:spcAft>
                <a:spcPts val="0"/>
              </a:spcAft>
              <a:buNone/>
            </a:pPr>
            <a:endParaRPr lang="en-US" sz="1900" dirty="0"/>
          </a:p>
          <a:p>
            <a:pPr marL="45720" indent="0">
              <a:spcBef>
                <a:spcPts val="0"/>
              </a:spcBef>
              <a:spcAft>
                <a:spcPts val="0"/>
              </a:spcAft>
              <a:buNone/>
            </a:pPr>
            <a:endParaRPr lang="en-US" sz="2400" dirty="0"/>
          </a:p>
          <a:p>
            <a:pPr marL="45720" indent="0">
              <a:spcBef>
                <a:spcPts val="0"/>
              </a:spcBef>
              <a:spcAft>
                <a:spcPts val="0"/>
              </a:spcAft>
              <a:buNone/>
            </a:pPr>
            <a:endParaRPr lang="en-US" dirty="0"/>
          </a:p>
          <a:p>
            <a:pPr>
              <a:spcBef>
                <a:spcPts val="0"/>
              </a:spcBef>
              <a:spcAft>
                <a:spcPts val="0"/>
              </a:spcAft>
            </a:pPr>
            <a:endParaRPr lang="en-US" dirty="0"/>
          </a:p>
          <a:p>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9229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02960" y="1828800"/>
            <a:ext cx="8928100" cy="4800600"/>
          </a:xfrm>
        </p:spPr>
        <p:txBody>
          <a:bodyPr>
            <a:normAutofit/>
          </a:bodyPr>
          <a:lstStyle/>
          <a:p>
            <a:pPr>
              <a:spcBef>
                <a:spcPts val="1200"/>
              </a:spcBef>
              <a:spcAft>
                <a:spcPts val="0"/>
              </a:spcAft>
              <a:buFont typeface="Arial" panose="020B0604020202020204" pitchFamily="34" charset="0"/>
              <a:buChar char="•"/>
            </a:pPr>
            <a:r>
              <a:rPr lang="en-US" sz="2400" dirty="0"/>
              <a:t>Sleep-onset association type (e.g., child requires parent as sleep comfort item)</a:t>
            </a:r>
          </a:p>
          <a:p>
            <a:pPr marL="45720" indent="0">
              <a:spcBef>
                <a:spcPts val="1200"/>
              </a:spcBef>
              <a:spcAft>
                <a:spcPts val="0"/>
              </a:spcAft>
              <a:buNone/>
            </a:pPr>
            <a:endParaRPr lang="en-US" sz="2400" dirty="0"/>
          </a:p>
          <a:p>
            <a:pPr>
              <a:spcBef>
                <a:spcPts val="1200"/>
              </a:spcBef>
              <a:spcAft>
                <a:spcPts val="0"/>
              </a:spcAft>
              <a:buFont typeface="Arial" panose="020B0604020202020204" pitchFamily="34" charset="0"/>
              <a:buChar char="•"/>
            </a:pPr>
            <a:r>
              <a:rPr lang="en-US" sz="2400" dirty="0"/>
              <a:t>Limit-setting type (e.g., bedtime refusal/defiance)</a:t>
            </a:r>
          </a:p>
          <a:p>
            <a:pPr marL="365760" lvl="1" indent="0">
              <a:spcBef>
                <a:spcPts val="1200"/>
              </a:spcBef>
              <a:spcAft>
                <a:spcPts val="0"/>
              </a:spcAft>
              <a:buNone/>
            </a:pPr>
            <a:endParaRPr lang="en-US" sz="1800" dirty="0"/>
          </a:p>
          <a:p>
            <a:pPr marL="365760" lvl="1" indent="0">
              <a:spcBef>
                <a:spcPts val="1200"/>
              </a:spcBef>
              <a:spcAft>
                <a:spcPts val="0"/>
              </a:spcAft>
              <a:buNone/>
            </a:pPr>
            <a:endParaRPr lang="en-US" sz="1800" dirty="0"/>
          </a:p>
          <a:p>
            <a:pPr>
              <a:spcBef>
                <a:spcPts val="1200"/>
              </a:spcBef>
              <a:spcAft>
                <a:spcPts val="0"/>
              </a:spcAft>
            </a:pPr>
            <a:endParaRPr lang="en-US" sz="2000" dirty="0"/>
          </a:p>
          <a:p>
            <a:pPr>
              <a:spcBef>
                <a:spcPts val="1200"/>
              </a:spcBef>
              <a:spcAft>
                <a:spcPts val="0"/>
              </a:spcAft>
            </a:pPr>
            <a:endParaRPr lang="en-US" sz="2000" dirty="0"/>
          </a:p>
          <a:p>
            <a:pPr marL="45720" indent="0">
              <a:spcBef>
                <a:spcPts val="0"/>
              </a:spcBef>
              <a:spcAft>
                <a:spcPts val="0"/>
              </a:spcAft>
              <a:buNone/>
            </a:pPr>
            <a:endParaRPr lang="en-US" sz="2000" dirty="0"/>
          </a:p>
          <a:p>
            <a:pPr>
              <a:spcBef>
                <a:spcPts val="0"/>
              </a:spcBef>
              <a:spcAft>
                <a:spcPts val="0"/>
              </a:spcAft>
            </a:pPr>
            <a:endParaRPr lang="en-US" sz="2000" dirty="0"/>
          </a:p>
          <a:p>
            <a:pPr marL="45720" indent="0">
              <a:spcBef>
                <a:spcPts val="0"/>
              </a:spcBef>
              <a:spcAft>
                <a:spcPts val="0"/>
              </a:spcAft>
              <a:buNone/>
            </a:pPr>
            <a:endParaRPr lang="en-US" sz="2400" dirty="0"/>
          </a:p>
          <a:p>
            <a:pPr marL="45720" indent="0">
              <a:spcBef>
                <a:spcPts val="0"/>
              </a:spcBef>
              <a:spcAft>
                <a:spcPts val="0"/>
              </a:spcAft>
              <a:buNone/>
            </a:pPr>
            <a:endParaRPr lang="en-US" sz="2400" dirty="0"/>
          </a:p>
          <a:p>
            <a:pPr marL="45720" indent="0">
              <a:spcBef>
                <a:spcPts val="0"/>
              </a:spcBef>
              <a:spcAft>
                <a:spcPts val="0"/>
              </a:spcAft>
              <a:buNone/>
            </a:pPr>
            <a:endParaRPr lang="en-US" dirty="0"/>
          </a:p>
          <a:p>
            <a:pPr>
              <a:spcBef>
                <a:spcPts val="0"/>
              </a:spcBef>
              <a:spcAft>
                <a:spcPts val="0"/>
              </a:spcAft>
            </a:pPr>
            <a:endParaRPr lang="en-US" dirty="0"/>
          </a:p>
          <a:p>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1"/>
          <p:cNvSpPr txBox="1">
            <a:spLocks/>
          </p:cNvSpPr>
          <p:nvPr/>
        </p:nvSpPr>
        <p:spPr>
          <a:xfrm>
            <a:off x="106852" y="366757"/>
            <a:ext cx="87757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4000" dirty="0">
                <a:effectLst>
                  <a:outerShdw blurRad="38100" dist="38100" dir="2700000" algn="tl">
                    <a:srgbClr val="000000">
                      <a:alpha val="43137"/>
                    </a:srgbClr>
                  </a:outerShdw>
                </a:effectLst>
                <a:latin typeface="+mn-lt"/>
              </a:rPr>
              <a:t>Behavioral Insomnia in Children</a:t>
            </a:r>
            <a:endParaRPr lang="en-US" sz="2800" dirty="0">
              <a:effectLst>
                <a:outerShdw blurRad="38100" dist="38100" dir="2700000" algn="tl">
                  <a:srgbClr val="000000">
                    <a:alpha val="43137"/>
                  </a:srgbClr>
                </a:outerShdw>
              </a:effectLst>
              <a:latin typeface="+mn-lt"/>
            </a:endParaRPr>
          </a:p>
        </p:txBody>
      </p:sp>
      <p:pic>
        <p:nvPicPr>
          <p:cNvPr id="6" name="Picture 5"/>
          <p:cNvPicPr>
            <a:picLocks noChangeAspect="1"/>
          </p:cNvPicPr>
          <p:nvPr/>
        </p:nvPicPr>
        <p:blipFill>
          <a:blip r:embed="rId3" cstate="print"/>
          <a:stretch>
            <a:fillRect/>
          </a:stretch>
        </p:blipFill>
        <p:spPr>
          <a:xfrm>
            <a:off x="5845229" y="4524375"/>
            <a:ext cx="3081631" cy="1666964"/>
          </a:xfrm>
          <a:prstGeom prst="rect">
            <a:avLst/>
          </a:prstGeom>
        </p:spPr>
      </p:pic>
      <p:pic>
        <p:nvPicPr>
          <p:cNvPr id="7" name="Picture 6"/>
          <p:cNvPicPr>
            <a:picLocks noChangeAspect="1"/>
          </p:cNvPicPr>
          <p:nvPr/>
        </p:nvPicPr>
        <p:blipFill>
          <a:blip r:embed="rId4"/>
          <a:stretch>
            <a:fillRect/>
          </a:stretch>
        </p:blipFill>
        <p:spPr>
          <a:xfrm>
            <a:off x="368300" y="4600619"/>
            <a:ext cx="3028950" cy="1514475"/>
          </a:xfrm>
          <a:prstGeom prst="rect">
            <a:avLst/>
          </a:prstGeom>
        </p:spPr>
      </p:pic>
      <p:pic>
        <p:nvPicPr>
          <p:cNvPr id="8" name="Picture 7"/>
          <p:cNvPicPr>
            <a:picLocks noChangeAspect="1"/>
          </p:cNvPicPr>
          <p:nvPr/>
        </p:nvPicPr>
        <p:blipFill>
          <a:blip r:embed="rId5"/>
          <a:stretch>
            <a:fillRect/>
          </a:stretch>
        </p:blipFill>
        <p:spPr>
          <a:xfrm>
            <a:off x="3488379" y="4229100"/>
            <a:ext cx="2152650" cy="2152650"/>
          </a:xfrm>
          <a:prstGeom prst="rect">
            <a:avLst/>
          </a:prstGeom>
        </p:spPr>
      </p:pic>
    </p:spTree>
    <p:extLst>
      <p:ext uri="{BB962C8B-B14F-4D97-AF65-F5344CB8AC3E}">
        <p14:creationId xmlns:p14="http://schemas.microsoft.com/office/powerpoint/2010/main" val="51559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1"/>
          <p:cNvSpPr txBox="1">
            <a:spLocks/>
          </p:cNvSpPr>
          <p:nvPr/>
        </p:nvSpPr>
        <p:spPr>
          <a:xfrm>
            <a:off x="85271" y="160338"/>
            <a:ext cx="87757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4000" dirty="0">
                <a:effectLst>
                  <a:outerShdw blurRad="38100" dist="38100" dir="2700000" algn="tl">
                    <a:srgbClr val="000000">
                      <a:alpha val="43137"/>
                    </a:srgbClr>
                  </a:outerShdw>
                </a:effectLst>
                <a:latin typeface="+mn-lt"/>
              </a:rPr>
              <a:t>Behavioral Insomnia in Children</a:t>
            </a:r>
            <a:endParaRPr lang="en-US" sz="2800" dirty="0">
              <a:effectLst>
                <a:outerShdw blurRad="38100" dist="38100" dir="2700000" algn="tl">
                  <a:srgbClr val="000000">
                    <a:alpha val="43137"/>
                  </a:srgbClr>
                </a:outerShdw>
              </a:effectLst>
              <a:latin typeface="+mn-lt"/>
            </a:endParaRPr>
          </a:p>
        </p:txBody>
      </p:sp>
      <p:sp>
        <p:nvSpPr>
          <p:cNvPr id="12" name="Rectangle 11">
            <a:extLst>
              <a:ext uri="{FF2B5EF4-FFF2-40B4-BE49-F238E27FC236}">
                <a16:creationId xmlns:a16="http://schemas.microsoft.com/office/drawing/2014/main" id="{CDAAA926-6AB9-4206-81E2-24187E078696}"/>
              </a:ext>
            </a:extLst>
          </p:cNvPr>
          <p:cNvSpPr/>
          <p:nvPr/>
        </p:nvSpPr>
        <p:spPr>
          <a:xfrm>
            <a:off x="215900" y="1143000"/>
            <a:ext cx="8991600" cy="4862870"/>
          </a:xfrm>
          <a:prstGeom prst="rect">
            <a:avLst/>
          </a:prstGeom>
        </p:spPr>
        <p:txBody>
          <a:bodyPr wrap="square">
            <a:spAutoFit/>
          </a:bodyPr>
          <a:lstStyle/>
          <a:p>
            <a:r>
              <a:rPr lang="en-US" sz="2400" dirty="0"/>
              <a:t>Sleep onset association type includes each of the following:</a:t>
            </a:r>
          </a:p>
          <a:p>
            <a:pPr marL="285750" indent="-285750">
              <a:buFont typeface="Arial" panose="020B0604020202020204" pitchFamily="34" charset="0"/>
              <a:buChar char="•"/>
            </a:pPr>
            <a:r>
              <a:rPr lang="en-US" dirty="0"/>
              <a:t>Falling asleep is an extended process that requires special conditions</a:t>
            </a:r>
          </a:p>
          <a:p>
            <a:pPr marL="285750" indent="-285750">
              <a:buFont typeface="Arial" panose="020B0604020202020204" pitchFamily="34" charset="0"/>
              <a:buChar char="•"/>
            </a:pPr>
            <a:r>
              <a:rPr lang="en-US" dirty="0"/>
              <a:t>Sleep onset associations are highly problematic or demanding</a:t>
            </a:r>
          </a:p>
          <a:p>
            <a:pPr marL="285750" indent="-285750">
              <a:buFont typeface="Arial" panose="020B0604020202020204" pitchFamily="34" charset="0"/>
              <a:buChar char="•"/>
            </a:pPr>
            <a:r>
              <a:rPr lang="en-US" dirty="0"/>
              <a:t>In the absence of the associated conditions, sleep onset is significantly delayed/disrupted</a:t>
            </a:r>
          </a:p>
          <a:p>
            <a:pPr marL="285750" indent="-285750">
              <a:buFont typeface="Arial" panose="020B0604020202020204" pitchFamily="34" charset="0"/>
              <a:buChar char="•"/>
            </a:pPr>
            <a:r>
              <a:rPr lang="en-US" dirty="0"/>
              <a:t>Nighttime awakenings require caregiver intervention for the child to return to sleep</a:t>
            </a:r>
          </a:p>
          <a:p>
            <a:endParaRPr lang="en-US" dirty="0"/>
          </a:p>
          <a:p>
            <a:r>
              <a:rPr lang="en-US" sz="2400" dirty="0"/>
              <a:t>Limit-setting type includes each of the following:</a:t>
            </a:r>
          </a:p>
          <a:p>
            <a:pPr marL="285750" indent="-285750">
              <a:buFont typeface="Arial" panose="020B0604020202020204" pitchFamily="34" charset="0"/>
              <a:buChar char="•"/>
            </a:pPr>
            <a:r>
              <a:rPr lang="en-US" dirty="0"/>
              <a:t>The individual has difficulty initiating or maintaining sleep</a:t>
            </a:r>
          </a:p>
          <a:p>
            <a:pPr marL="285750" indent="-285750">
              <a:buFont typeface="Arial" panose="020B0604020202020204" pitchFamily="34" charset="0"/>
              <a:buChar char="•"/>
            </a:pPr>
            <a:r>
              <a:rPr lang="en-US" dirty="0"/>
              <a:t>The individual stalls or refuses to go to bed at an appropriate time or refuses to return to bed following a nighttime awakening</a:t>
            </a:r>
          </a:p>
          <a:p>
            <a:pPr marL="285750" indent="-285750">
              <a:buFont typeface="Arial" panose="020B0604020202020204" pitchFamily="34" charset="0"/>
              <a:buChar char="•"/>
            </a:pPr>
            <a:r>
              <a:rPr lang="en-US" dirty="0"/>
              <a:t>The caregiver to establish has difficulty establishing limits and enforcing routines surrounding bedtime and sleep</a:t>
            </a:r>
          </a:p>
          <a:p>
            <a:endParaRPr lang="en-US" sz="1600" dirty="0"/>
          </a:p>
          <a:p>
            <a:endParaRPr lang="en-US" sz="1600" dirty="0"/>
          </a:p>
          <a:p>
            <a:r>
              <a:rPr lang="en-US" sz="1400" dirty="0"/>
              <a:t>American Academy of Sleep Medicine (2005)</a:t>
            </a:r>
            <a:endParaRPr lang="en-US" sz="4000" dirty="0"/>
          </a:p>
        </p:txBody>
      </p:sp>
    </p:spTree>
    <p:extLst>
      <p:ext uri="{BB962C8B-B14F-4D97-AF65-F5344CB8AC3E}">
        <p14:creationId xmlns:p14="http://schemas.microsoft.com/office/powerpoint/2010/main" val="128658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71" y="160338"/>
            <a:ext cx="8775700"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Sleep-Wake Disorders in DSM-5</a:t>
            </a:r>
            <a:r>
              <a:rPr lang="en-US" dirty="0">
                <a:effectLst>
                  <a:outerShdw blurRad="38100" dist="38100" dir="2700000" algn="tl">
                    <a:srgbClr val="000000">
                      <a:alpha val="43137"/>
                    </a:srgbClr>
                  </a:outerShdw>
                </a:effectLst>
                <a:latin typeface="+mn-lt"/>
              </a:rPr>
              <a:t/>
            </a:r>
            <a:br>
              <a:rPr lang="en-US" dirty="0">
                <a:effectLst>
                  <a:outerShdw blurRad="38100" dist="38100" dir="2700000" algn="tl">
                    <a:srgbClr val="000000">
                      <a:alpha val="43137"/>
                    </a:srgbClr>
                  </a:outerShdw>
                </a:effectLst>
                <a:latin typeface="+mn-lt"/>
              </a:rPr>
            </a:br>
            <a:r>
              <a:rPr lang="en-US" sz="1400" dirty="0">
                <a:gradFill>
                  <a:gsLst>
                    <a:gs pos="0">
                      <a:prstClr val="black"/>
                    </a:gs>
                    <a:gs pos="40000">
                      <a:prstClr val="black">
                        <a:lumMod val="75000"/>
                        <a:lumOff val="25000"/>
                      </a:prstClr>
                    </a:gs>
                    <a:gs pos="100000">
                      <a:srgbClr val="212745">
                        <a:alpha val="65000"/>
                      </a:srgbClr>
                    </a:gs>
                  </a:gsLst>
                  <a:lin ang="5400000" scaled="0"/>
                </a:gradFill>
                <a:effectLst>
                  <a:outerShdw blurRad="38100" dist="38100" dir="2700000" algn="tl">
                    <a:srgbClr val="000000">
                      <a:alpha val="43137"/>
                    </a:srgbClr>
                  </a:outerShdw>
                </a:effectLst>
              </a:rPr>
              <a:t>(APA, 2013)</a:t>
            </a:r>
            <a:endParaRPr lang="en-US" sz="2800" dirty="0">
              <a:effectLst>
                <a:outerShdw blurRad="38100" dist="38100" dir="2700000" algn="tl">
                  <a:srgbClr val="000000">
                    <a:alpha val="43137"/>
                  </a:srgbClr>
                </a:outerShdw>
              </a:effectLst>
              <a:latin typeface="+mn-lt"/>
            </a:endParaRPr>
          </a:p>
        </p:txBody>
      </p:sp>
      <p:sp>
        <p:nvSpPr>
          <p:cNvPr id="3" name="Content Placeholder 2"/>
          <p:cNvSpPr>
            <a:spLocks noGrp="1"/>
          </p:cNvSpPr>
          <p:nvPr>
            <p:ph sz="quarter" idx="13"/>
          </p:nvPr>
        </p:nvSpPr>
        <p:spPr>
          <a:xfrm>
            <a:off x="85271" y="1752600"/>
            <a:ext cx="9058729" cy="5249861"/>
          </a:xfrm>
        </p:spPr>
        <p:txBody>
          <a:bodyPr>
            <a:normAutofit fontScale="92500" lnSpcReduction="20000"/>
          </a:bodyPr>
          <a:lstStyle/>
          <a:p>
            <a:pPr marL="45720" indent="0">
              <a:spcBef>
                <a:spcPts val="600"/>
              </a:spcBef>
              <a:spcAft>
                <a:spcPts val="0"/>
              </a:spcAft>
              <a:buNone/>
            </a:pPr>
            <a:r>
              <a:rPr lang="en-US" sz="2600" b="1" dirty="0"/>
              <a:t>Circadian Rhythm Disorder, Ex: Delayed sleep phase type</a:t>
            </a:r>
            <a:r>
              <a:rPr lang="en-US" sz="2400" dirty="0"/>
              <a:t>:</a:t>
            </a:r>
          </a:p>
          <a:p>
            <a:pPr>
              <a:spcBef>
                <a:spcPts val="1200"/>
              </a:spcBef>
              <a:spcAft>
                <a:spcPts val="0"/>
              </a:spcAft>
              <a:buFont typeface="Arial" panose="020B0604020202020204" pitchFamily="34" charset="0"/>
              <a:buChar char="•"/>
            </a:pPr>
            <a:r>
              <a:rPr lang="en-US" dirty="0"/>
              <a:t>Persistent pattern of sleep disruption primarily due to a misalignment between an individual’s circadian rhythm and the sleep-wake schedule required by an individual’s physical, social, or professional schedule</a:t>
            </a:r>
          </a:p>
          <a:p>
            <a:pPr>
              <a:spcBef>
                <a:spcPts val="1200"/>
              </a:spcBef>
              <a:spcAft>
                <a:spcPts val="0"/>
              </a:spcAft>
              <a:buFont typeface="Arial" panose="020B0604020202020204" pitchFamily="34" charset="0"/>
              <a:buChar char="•"/>
            </a:pPr>
            <a:r>
              <a:rPr lang="en-US" dirty="0"/>
              <a:t>Delayed sleep onset and awakening times, with an inability to fall asleep at a conventional time</a:t>
            </a:r>
          </a:p>
          <a:p>
            <a:pPr>
              <a:spcBef>
                <a:spcPts val="1200"/>
              </a:spcBef>
              <a:spcAft>
                <a:spcPts val="0"/>
              </a:spcAft>
              <a:buFont typeface="Arial" panose="020B0604020202020204" pitchFamily="34" charset="0"/>
              <a:buChar char="•"/>
            </a:pPr>
            <a:r>
              <a:rPr lang="en-US" dirty="0"/>
              <a:t>Sleep disruption leads to excessive sleepiness and/or insomnia</a:t>
            </a:r>
          </a:p>
          <a:p>
            <a:pPr>
              <a:spcBef>
                <a:spcPts val="1200"/>
              </a:spcBef>
              <a:spcAft>
                <a:spcPts val="0"/>
              </a:spcAft>
              <a:buFont typeface="Arial" panose="020B0604020202020204" pitchFamily="34" charset="0"/>
              <a:buChar char="•"/>
            </a:pPr>
            <a:r>
              <a:rPr lang="en-US" dirty="0"/>
              <a:t>Sleep disturbance causes clinically significant distress or impairment in social, occupational, or other important areas of functioning</a:t>
            </a:r>
          </a:p>
          <a:p>
            <a:pPr marL="45720" indent="0">
              <a:spcBef>
                <a:spcPts val="1200"/>
              </a:spcBef>
              <a:spcAft>
                <a:spcPts val="0"/>
              </a:spcAft>
              <a:buNone/>
            </a:pPr>
            <a:endParaRPr lang="en-US" sz="2400" dirty="0"/>
          </a:p>
          <a:p>
            <a:pPr>
              <a:spcBef>
                <a:spcPts val="1200"/>
              </a:spcBef>
              <a:spcAft>
                <a:spcPts val="0"/>
              </a:spcAft>
            </a:pPr>
            <a:r>
              <a:rPr lang="en-US" dirty="0"/>
              <a:t>More than 10% of children with ASD found to have circadian rhythm-related sleep difficulties; elevated daytime and lower nocturnal melatonin; “free running” reported to be more common in ASD</a:t>
            </a:r>
          </a:p>
          <a:p>
            <a:pPr marL="228600" lvl="1">
              <a:spcBef>
                <a:spcPts val="1200"/>
              </a:spcBef>
              <a:spcAft>
                <a:spcPts val="0"/>
              </a:spcAft>
            </a:pPr>
            <a:r>
              <a:rPr lang="en-US" sz="2200" dirty="0"/>
              <a:t>There is research to support abnormal melatonin synthesis and increased circadian rhythm disorders in ASD and Smith-Magenis syndrome</a:t>
            </a:r>
          </a:p>
          <a:p>
            <a:pPr>
              <a:spcBef>
                <a:spcPts val="1200"/>
              </a:spcBef>
              <a:spcAft>
                <a:spcPts val="0"/>
              </a:spcAft>
            </a:pPr>
            <a:endParaRPr lang="en-US" sz="2000" dirty="0"/>
          </a:p>
          <a:p>
            <a:pPr marL="45720" indent="0">
              <a:spcBef>
                <a:spcPts val="0"/>
              </a:spcBef>
              <a:spcAft>
                <a:spcPts val="0"/>
              </a:spcAft>
              <a:buNone/>
            </a:pPr>
            <a:endParaRPr lang="en-US" sz="2400" dirty="0"/>
          </a:p>
          <a:p>
            <a:pPr marL="45720" indent="0">
              <a:spcBef>
                <a:spcPts val="0"/>
              </a:spcBef>
              <a:spcAft>
                <a:spcPts val="0"/>
              </a:spcAft>
              <a:buNone/>
            </a:pPr>
            <a:endParaRPr lang="en-US" dirty="0"/>
          </a:p>
          <a:p>
            <a:pPr>
              <a:spcBef>
                <a:spcPts val="0"/>
              </a:spcBef>
              <a:spcAft>
                <a:spcPts val="0"/>
              </a:spcAft>
            </a:pPr>
            <a:endParaRPr lang="en-US" dirty="0"/>
          </a:p>
          <a:p>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358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Content Placeholder 2"/>
          <p:cNvSpPr txBox="1">
            <a:spLocks/>
          </p:cNvSpPr>
          <p:nvPr/>
        </p:nvSpPr>
        <p:spPr>
          <a:xfrm>
            <a:off x="241300" y="1447800"/>
            <a:ext cx="8699500" cy="510540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spcBef>
                <a:spcPts val="0"/>
              </a:spcBef>
              <a:spcAft>
                <a:spcPts val="0"/>
              </a:spcAft>
              <a:buNone/>
            </a:pPr>
            <a:r>
              <a:rPr lang="en-US" sz="2400" b="1" dirty="0"/>
              <a:t>Obstructive sleep apnea hypopnea</a:t>
            </a:r>
            <a:r>
              <a:rPr lang="en-US" sz="2400" dirty="0"/>
              <a:t>:</a:t>
            </a:r>
          </a:p>
          <a:p>
            <a:pPr>
              <a:spcBef>
                <a:spcPts val="1200"/>
              </a:spcBef>
              <a:spcAft>
                <a:spcPts val="0"/>
              </a:spcAft>
              <a:buFont typeface="Arial" panose="020B0604020202020204" pitchFamily="34" charset="0"/>
              <a:buChar char="•"/>
            </a:pPr>
            <a:r>
              <a:rPr lang="en-US" sz="2000" dirty="0"/>
              <a:t>PSG evidence showing at least 5 obstructive/halted breathing events per hour of sleep with occurrence of nocturnal breathing disturbances (snoring, gasping, pauses in breath) and daytime fatigue not attributable to another medical condition</a:t>
            </a:r>
          </a:p>
          <a:p>
            <a:pPr>
              <a:spcBef>
                <a:spcPts val="1200"/>
              </a:spcBef>
              <a:spcAft>
                <a:spcPts val="0"/>
              </a:spcAft>
              <a:buFont typeface="Arial" panose="020B0604020202020204" pitchFamily="34" charset="0"/>
              <a:buChar char="•"/>
            </a:pPr>
            <a:r>
              <a:rPr lang="en-US" sz="2000" dirty="0"/>
              <a:t>Or PSG evidence of 15 or more obstructive/halted breathing events </a:t>
            </a:r>
          </a:p>
          <a:p>
            <a:pPr>
              <a:spcBef>
                <a:spcPts val="1200"/>
              </a:spcBef>
              <a:spcAft>
                <a:spcPts val="0"/>
              </a:spcAft>
              <a:buFont typeface="Arial" panose="020B0604020202020204" pitchFamily="34" charset="0"/>
              <a:buChar char="•"/>
            </a:pPr>
            <a:r>
              <a:rPr lang="en-US" sz="2000" dirty="0"/>
              <a:t>Specify as mild (apnea hypopnea index &lt;15), moderate (API = 15-30), or severe (API &gt;30).</a:t>
            </a:r>
          </a:p>
          <a:p>
            <a:pPr>
              <a:spcBef>
                <a:spcPts val="1200"/>
              </a:spcBef>
              <a:spcAft>
                <a:spcPts val="0"/>
              </a:spcAft>
              <a:buFont typeface="Arial" panose="020B0604020202020204" pitchFamily="34" charset="0"/>
              <a:buChar char="•"/>
            </a:pPr>
            <a:r>
              <a:rPr lang="en-US" sz="2000" dirty="0"/>
              <a:t>50%-100% incidence of OSA among individuals with Down Syndrome due to midline differences, hypotonia, weight, and large neck circumference</a:t>
            </a:r>
          </a:p>
          <a:p>
            <a:pPr>
              <a:spcBef>
                <a:spcPts val="1200"/>
              </a:spcBef>
              <a:spcAft>
                <a:spcPts val="0"/>
              </a:spcAft>
              <a:buFont typeface="Arial" panose="020B0604020202020204" pitchFamily="34" charset="0"/>
              <a:buChar char="•"/>
            </a:pPr>
            <a:r>
              <a:rPr lang="en-US" sz="2000" dirty="0"/>
              <a:t>60% of children with Down Syndrome show abnormal sleep studies by age 4 years</a:t>
            </a:r>
          </a:p>
          <a:p>
            <a:pPr marL="45720" indent="0">
              <a:spcBef>
                <a:spcPts val="1200"/>
              </a:spcBef>
              <a:spcAft>
                <a:spcPts val="0"/>
              </a:spcAft>
              <a:buNone/>
            </a:pPr>
            <a:endParaRPr lang="en-US" sz="2000" dirty="0"/>
          </a:p>
          <a:p>
            <a:pPr marL="45720" indent="0">
              <a:buNone/>
            </a:pPr>
            <a:endParaRPr lang="en-US" dirty="0"/>
          </a:p>
        </p:txBody>
      </p:sp>
      <p:sp>
        <p:nvSpPr>
          <p:cNvPr id="7" name="Title 1"/>
          <p:cNvSpPr>
            <a:spLocks noGrp="1"/>
          </p:cNvSpPr>
          <p:nvPr>
            <p:ph type="title"/>
          </p:nvPr>
        </p:nvSpPr>
        <p:spPr>
          <a:xfrm>
            <a:off x="88900" y="160338"/>
            <a:ext cx="8851900" cy="1143000"/>
          </a:xfrm>
          <a:effectLst/>
        </p:spPr>
        <p:txBody>
          <a:bodyPr/>
          <a:lstStyle/>
          <a:p>
            <a:pPr marL="0" indent="0" algn="ctr">
              <a:buNone/>
            </a:pPr>
            <a:r>
              <a:rPr lang="en-US" sz="4000" dirty="0">
                <a:effectLst>
                  <a:outerShdw blurRad="38100" dist="38100" dir="2700000" algn="tl">
                    <a:srgbClr val="000000">
                      <a:alpha val="43137"/>
                    </a:srgbClr>
                  </a:outerShdw>
                </a:effectLst>
              </a:rPr>
              <a:t>Sleep-Wake Disorders in DSM-5</a:t>
            </a:r>
            <a:br>
              <a:rPr lang="en-US" sz="4000" dirty="0">
                <a:effectLst>
                  <a:outerShdw blurRad="38100" dist="38100" dir="2700000" algn="tl">
                    <a:srgbClr val="000000">
                      <a:alpha val="43137"/>
                    </a:srgbClr>
                  </a:outerShdw>
                </a:effectLst>
              </a:rPr>
            </a:br>
            <a:r>
              <a:rPr lang="en-US" sz="1400" dirty="0">
                <a:effectLst>
                  <a:outerShdw blurRad="38100" dist="38100" dir="2700000" algn="tl">
                    <a:srgbClr val="000000">
                      <a:alpha val="43137"/>
                    </a:srgbClr>
                  </a:outerShdw>
                </a:effectLst>
              </a:rPr>
              <a:t>(APA, 2013)</a:t>
            </a:r>
            <a:endParaRPr lang="en-US" sz="28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450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3352800"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Objectives</a:t>
            </a:r>
          </a:p>
        </p:txBody>
      </p:sp>
      <p:sp>
        <p:nvSpPr>
          <p:cNvPr id="3" name="Content Placeholder 2"/>
          <p:cNvSpPr>
            <a:spLocks noGrp="1"/>
          </p:cNvSpPr>
          <p:nvPr>
            <p:ph sz="quarter" idx="13"/>
          </p:nvPr>
        </p:nvSpPr>
        <p:spPr>
          <a:xfrm>
            <a:off x="215900" y="1447800"/>
            <a:ext cx="8686800" cy="4876800"/>
          </a:xfrm>
        </p:spPr>
        <p:txBody>
          <a:bodyPr/>
          <a:lstStyle/>
          <a:p>
            <a:pPr marL="45720" indent="0">
              <a:spcBef>
                <a:spcPts val="0"/>
              </a:spcBef>
              <a:spcAft>
                <a:spcPts val="0"/>
              </a:spcAft>
              <a:buNone/>
            </a:pPr>
            <a:r>
              <a:rPr lang="en-US" sz="2400" dirty="0"/>
              <a:t>By the end of today’s discussion, you should be familiar with:</a:t>
            </a:r>
          </a:p>
          <a:p>
            <a:pPr marL="45720" indent="0">
              <a:spcBef>
                <a:spcPts val="0"/>
              </a:spcBef>
              <a:spcAft>
                <a:spcPts val="0"/>
              </a:spcAft>
              <a:buNone/>
            </a:pPr>
            <a:endParaRPr lang="en-US" sz="2400" dirty="0"/>
          </a:p>
          <a:p>
            <a:pPr>
              <a:spcBef>
                <a:spcPts val="1200"/>
              </a:spcBef>
              <a:spcAft>
                <a:spcPts val="0"/>
              </a:spcAft>
              <a:buFont typeface="Arial" panose="020B0604020202020204" pitchFamily="34" charset="0"/>
              <a:buChar char="•"/>
            </a:pPr>
            <a:r>
              <a:rPr lang="en-US" dirty="0"/>
              <a:t>Basic understanding of sleep mechanisms</a:t>
            </a:r>
          </a:p>
          <a:p>
            <a:pPr>
              <a:spcBef>
                <a:spcPts val="1200"/>
              </a:spcBef>
              <a:spcAft>
                <a:spcPts val="0"/>
              </a:spcAft>
              <a:buFont typeface="Arial" panose="020B0604020202020204" pitchFamily="34" charset="0"/>
              <a:buChar char="•"/>
            </a:pPr>
            <a:r>
              <a:rPr lang="en-US" dirty="0"/>
              <a:t>Sleep problems common in individuals with IDDs</a:t>
            </a:r>
          </a:p>
          <a:p>
            <a:pPr>
              <a:spcBef>
                <a:spcPts val="1200"/>
              </a:spcBef>
              <a:spcAft>
                <a:spcPts val="0"/>
              </a:spcAft>
              <a:buFont typeface="Arial" panose="020B0604020202020204" pitchFamily="34" charset="0"/>
              <a:buChar char="•"/>
            </a:pPr>
            <a:r>
              <a:rPr lang="en-US" dirty="0"/>
              <a:t>Sleep screening and assessment</a:t>
            </a:r>
          </a:p>
          <a:p>
            <a:pPr>
              <a:spcBef>
                <a:spcPts val="1200"/>
              </a:spcBef>
              <a:spcAft>
                <a:spcPts val="0"/>
              </a:spcAft>
              <a:buFont typeface="Arial" panose="020B0604020202020204" pitchFamily="34" charset="0"/>
              <a:buChar char="•"/>
            </a:pPr>
            <a:r>
              <a:rPr lang="en-US" dirty="0"/>
              <a:t>Sleep interventions</a:t>
            </a:r>
          </a:p>
          <a:p>
            <a:pPr>
              <a:spcBef>
                <a:spcPts val="1200"/>
              </a:spcBef>
              <a:spcAft>
                <a:spcPts val="0"/>
              </a:spcAft>
              <a:buFont typeface="Arial" panose="020B0604020202020204" pitchFamily="34" charset="0"/>
              <a:buChar char="•"/>
            </a:pPr>
            <a:r>
              <a:rPr lang="en-US" dirty="0"/>
              <a:t>Resources for practitioners and families</a:t>
            </a:r>
          </a:p>
          <a:p>
            <a:pPr marL="45720" indent="0">
              <a:spcBef>
                <a:spcPts val="0"/>
              </a:spcBef>
              <a:spcAft>
                <a:spcPts val="0"/>
              </a:spcAft>
              <a:buNone/>
            </a:pPr>
            <a:endParaRPr lang="en-US" dirty="0"/>
          </a:p>
          <a:p>
            <a:pPr>
              <a:spcBef>
                <a:spcPts val="0"/>
              </a:spcBef>
              <a:spcAft>
                <a:spcPts val="0"/>
              </a:spcAft>
            </a:pPr>
            <a:endParaRPr lang="en-US" dirty="0"/>
          </a:p>
          <a:p>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29" b="5214"/>
          <a:stretch/>
        </p:blipFill>
        <p:spPr bwMode="auto">
          <a:xfrm>
            <a:off x="6172200" y="4191000"/>
            <a:ext cx="2124075" cy="1681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5766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15900" y="1447800"/>
            <a:ext cx="8699500" cy="5181600"/>
          </a:xfrm>
        </p:spPr>
        <p:txBody>
          <a:bodyPr>
            <a:normAutofit/>
          </a:bodyPr>
          <a:lstStyle/>
          <a:p>
            <a:pPr marL="45720" indent="0">
              <a:spcBef>
                <a:spcPts val="1200"/>
              </a:spcBef>
              <a:spcAft>
                <a:spcPts val="0"/>
              </a:spcAft>
              <a:buNone/>
            </a:pPr>
            <a:r>
              <a:rPr lang="en-US" sz="2400" b="1" dirty="0"/>
              <a:t>Non-rapid eye movement sleep arousal disorders</a:t>
            </a:r>
            <a:r>
              <a:rPr lang="en-US" sz="2400" dirty="0"/>
              <a:t>:</a:t>
            </a:r>
          </a:p>
          <a:p>
            <a:pPr>
              <a:spcBef>
                <a:spcPts val="1200"/>
              </a:spcBef>
              <a:spcAft>
                <a:spcPts val="0"/>
              </a:spcAft>
              <a:buFont typeface="Arial" panose="020B0604020202020204" pitchFamily="34" charset="0"/>
              <a:buChar char="•"/>
            </a:pPr>
            <a:r>
              <a:rPr lang="en-US" sz="2000" dirty="0"/>
              <a:t>Recurrent episodes of incomplete awakening from sleep, usually occurring during the first 1/3 of the major sleep episode, involving </a:t>
            </a:r>
            <a:r>
              <a:rPr lang="en-US" sz="2000" u="sng" dirty="0"/>
              <a:t>either sleepwalking or sleep terrors</a:t>
            </a:r>
          </a:p>
          <a:p>
            <a:pPr>
              <a:spcBef>
                <a:spcPts val="1200"/>
              </a:spcBef>
              <a:spcAft>
                <a:spcPts val="0"/>
              </a:spcAft>
              <a:buFont typeface="Arial" panose="020B0604020202020204" pitchFamily="34" charset="0"/>
              <a:buChar char="•"/>
            </a:pPr>
            <a:r>
              <a:rPr lang="en-US" sz="2000" dirty="0"/>
              <a:t>Little or no dream imagery is recalled and amnesia for the episode is present</a:t>
            </a:r>
          </a:p>
          <a:p>
            <a:pPr>
              <a:spcBef>
                <a:spcPts val="1200"/>
              </a:spcBef>
              <a:spcAft>
                <a:spcPts val="0"/>
              </a:spcAft>
              <a:buFont typeface="Arial" panose="020B0604020202020204" pitchFamily="34" charset="0"/>
              <a:buChar char="•"/>
            </a:pPr>
            <a:r>
              <a:rPr lang="en-US" sz="2000" dirty="0"/>
              <a:t>Sleep disturbance causes clinically significant distress or impairment in social, occupational, or other important areas of functioning</a:t>
            </a:r>
          </a:p>
          <a:p>
            <a:pPr>
              <a:spcBef>
                <a:spcPts val="1200"/>
              </a:spcBef>
              <a:spcAft>
                <a:spcPts val="0"/>
              </a:spcAft>
              <a:buFont typeface="Arial" panose="020B0604020202020204" pitchFamily="34" charset="0"/>
              <a:buChar char="•"/>
            </a:pPr>
            <a:r>
              <a:rPr lang="en-US" sz="2000" dirty="0"/>
              <a:t>Coexisting mental/medical disorders or substance use do not explain the episodes</a:t>
            </a:r>
          </a:p>
          <a:p>
            <a:pPr>
              <a:spcBef>
                <a:spcPts val="1200"/>
              </a:spcBef>
              <a:spcAft>
                <a:spcPts val="0"/>
              </a:spcAft>
            </a:pPr>
            <a:endParaRPr lang="en-US" sz="2000" dirty="0"/>
          </a:p>
          <a:p>
            <a:pPr>
              <a:spcBef>
                <a:spcPts val="1200"/>
              </a:spcBef>
              <a:spcAft>
                <a:spcPts val="0"/>
              </a:spcAft>
            </a:pPr>
            <a:r>
              <a:rPr lang="en-US" sz="2000" dirty="0"/>
              <a:t>54% of children with ASD show early nighttime awakening; higher rates of parasomnias reported compared to typically developing peers</a:t>
            </a:r>
          </a:p>
          <a:p>
            <a:pPr>
              <a:spcBef>
                <a:spcPts val="0"/>
              </a:spcBef>
              <a:spcAft>
                <a:spcPts val="0"/>
              </a:spcAft>
            </a:pPr>
            <a:endParaRPr lang="en-US" sz="2000" dirty="0"/>
          </a:p>
          <a:p>
            <a:pPr marL="45720" indent="0">
              <a:spcBef>
                <a:spcPts val="0"/>
              </a:spcBef>
              <a:spcAft>
                <a:spcPts val="0"/>
              </a:spcAft>
              <a:buNone/>
            </a:pPr>
            <a:endParaRPr lang="en-US" sz="2400" dirty="0"/>
          </a:p>
          <a:p>
            <a:pPr marL="45720" indent="0">
              <a:spcBef>
                <a:spcPts val="0"/>
              </a:spcBef>
              <a:spcAft>
                <a:spcPts val="0"/>
              </a:spcAft>
              <a:buNone/>
            </a:pPr>
            <a:endParaRPr lang="en-US" sz="2400" dirty="0"/>
          </a:p>
          <a:p>
            <a:pPr marL="45720" indent="0">
              <a:spcBef>
                <a:spcPts val="0"/>
              </a:spcBef>
              <a:spcAft>
                <a:spcPts val="0"/>
              </a:spcAft>
              <a:buNone/>
            </a:pPr>
            <a:endParaRPr lang="en-US" dirty="0"/>
          </a:p>
          <a:p>
            <a:pPr>
              <a:spcBef>
                <a:spcPts val="0"/>
              </a:spcBef>
              <a:spcAft>
                <a:spcPts val="0"/>
              </a:spcAft>
            </a:pPr>
            <a:endParaRPr lang="en-US" dirty="0"/>
          </a:p>
          <a:p>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1"/>
          <p:cNvSpPr txBox="1">
            <a:spLocks/>
          </p:cNvSpPr>
          <p:nvPr/>
        </p:nvSpPr>
        <p:spPr>
          <a:xfrm>
            <a:off x="85271" y="160338"/>
            <a:ext cx="87757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4000" dirty="0">
                <a:effectLst>
                  <a:outerShdw blurRad="38100" dist="38100" dir="2700000" algn="tl">
                    <a:srgbClr val="000000">
                      <a:alpha val="43137"/>
                    </a:srgbClr>
                  </a:outerShdw>
                </a:effectLst>
                <a:latin typeface="+mn-lt"/>
              </a:rPr>
              <a:t>Sleep-Wake Disorders in DSM-5</a:t>
            </a:r>
            <a:r>
              <a:rPr lang="en-US" dirty="0">
                <a:effectLst>
                  <a:outerShdw blurRad="38100" dist="38100" dir="2700000" algn="tl">
                    <a:srgbClr val="000000">
                      <a:alpha val="43137"/>
                    </a:srgbClr>
                  </a:outerShdw>
                </a:effectLst>
                <a:latin typeface="+mn-lt"/>
              </a:rPr>
              <a:t/>
            </a:r>
            <a:br>
              <a:rPr lang="en-US" dirty="0">
                <a:effectLst>
                  <a:outerShdw blurRad="38100" dist="38100" dir="2700000" algn="tl">
                    <a:srgbClr val="000000">
                      <a:alpha val="43137"/>
                    </a:srgbClr>
                  </a:outerShdw>
                </a:effectLst>
                <a:latin typeface="+mn-lt"/>
              </a:rPr>
            </a:br>
            <a:r>
              <a:rPr lang="en-US" sz="2800" dirty="0">
                <a:effectLst>
                  <a:outerShdw blurRad="38100" dist="38100" dir="2700000" algn="tl">
                    <a:srgbClr val="000000">
                      <a:alpha val="43137"/>
                    </a:srgbClr>
                  </a:outerShdw>
                </a:effectLst>
                <a:latin typeface="+mn-lt"/>
              </a:rPr>
              <a:t>(Parasomnias)</a:t>
            </a:r>
          </a:p>
        </p:txBody>
      </p:sp>
    </p:spTree>
    <p:extLst>
      <p:ext uri="{BB962C8B-B14F-4D97-AF65-F5344CB8AC3E}">
        <p14:creationId xmlns:p14="http://schemas.microsoft.com/office/powerpoint/2010/main" val="405023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543799"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Practice Guidelines </a:t>
            </a:r>
            <a:r>
              <a:rPr lang="en-US" sz="2400" dirty="0">
                <a:effectLst>
                  <a:outerShdw blurRad="38100" dist="38100" dir="2700000" algn="tl">
                    <a:srgbClr val="000000">
                      <a:alpha val="43137"/>
                    </a:srgbClr>
                  </a:outerShdw>
                </a:effectLst>
                <a:latin typeface="+mn-lt"/>
              </a:rPr>
              <a:t>(for ASD)</a:t>
            </a:r>
            <a:endParaRPr lang="en-US" sz="4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sz="quarter" idx="13"/>
          </p:nvPr>
        </p:nvSpPr>
        <p:spPr>
          <a:xfrm>
            <a:off x="345888" y="1447800"/>
            <a:ext cx="8699500" cy="4876800"/>
          </a:xfrm>
        </p:spPr>
        <p:txBody>
          <a:bodyPr>
            <a:normAutofit/>
          </a:bodyPr>
          <a:lstStyle/>
          <a:p>
            <a:pPr>
              <a:spcBef>
                <a:spcPts val="1200"/>
              </a:spcBef>
              <a:spcAft>
                <a:spcPts val="0"/>
              </a:spcAft>
              <a:buFont typeface="Arial" panose="020B0604020202020204" pitchFamily="34" charset="0"/>
              <a:buChar char="•"/>
            </a:pPr>
            <a:r>
              <a:rPr lang="en-US" sz="2400" dirty="0"/>
              <a:t>Screen all children for insomnia/sleep difficulties</a:t>
            </a:r>
          </a:p>
          <a:p>
            <a:pPr>
              <a:spcBef>
                <a:spcPts val="1200"/>
              </a:spcBef>
              <a:spcAft>
                <a:spcPts val="0"/>
              </a:spcAft>
              <a:buFont typeface="Arial" panose="020B0604020202020204" pitchFamily="34" charset="0"/>
              <a:buChar char="•"/>
            </a:pPr>
            <a:r>
              <a:rPr lang="en-US" sz="2400" dirty="0"/>
              <a:t>Screen for potential contributing factors/medical issues</a:t>
            </a:r>
          </a:p>
          <a:p>
            <a:pPr>
              <a:spcBef>
                <a:spcPts val="1200"/>
              </a:spcBef>
              <a:spcAft>
                <a:spcPts val="0"/>
              </a:spcAft>
              <a:buFont typeface="Arial" panose="020B0604020202020204" pitchFamily="34" charset="0"/>
              <a:buChar char="•"/>
            </a:pPr>
            <a:r>
              <a:rPr lang="en-US" sz="2400" dirty="0"/>
              <a:t>Determine need for therapeutic intervention</a:t>
            </a:r>
          </a:p>
          <a:p>
            <a:pPr>
              <a:spcBef>
                <a:spcPts val="1200"/>
              </a:spcBef>
              <a:spcAft>
                <a:spcPts val="0"/>
              </a:spcAft>
              <a:buFont typeface="Arial" panose="020B0604020202020204" pitchFamily="34" charset="0"/>
              <a:buChar char="•"/>
            </a:pPr>
            <a:r>
              <a:rPr lang="en-US" sz="2400" dirty="0"/>
              <a:t>First line: education and behavior strategies</a:t>
            </a:r>
          </a:p>
          <a:p>
            <a:pPr>
              <a:spcBef>
                <a:spcPts val="1200"/>
              </a:spcBef>
              <a:spcAft>
                <a:spcPts val="0"/>
              </a:spcAft>
              <a:buFont typeface="Arial" panose="020B0604020202020204" pitchFamily="34" charset="0"/>
              <a:buChar char="•"/>
            </a:pPr>
            <a:r>
              <a:rPr lang="en-US" sz="2400" dirty="0"/>
              <a:t>Assess indication for pharmacological therapy</a:t>
            </a:r>
          </a:p>
          <a:p>
            <a:pPr>
              <a:spcBef>
                <a:spcPts val="1200"/>
              </a:spcBef>
              <a:spcAft>
                <a:spcPts val="0"/>
              </a:spcAft>
              <a:buFont typeface="Arial" panose="020B0604020202020204" pitchFamily="34" charset="0"/>
              <a:buChar char="•"/>
            </a:pPr>
            <a:r>
              <a:rPr lang="en-US" sz="2400" dirty="0"/>
              <a:t>Follow-up to evaluate effectiveness and tolerance of interventions</a:t>
            </a:r>
          </a:p>
          <a:p>
            <a:pPr>
              <a:spcBef>
                <a:spcPts val="1200"/>
              </a:spcBef>
              <a:spcAft>
                <a:spcPts val="0"/>
              </a:spcAft>
              <a:buFont typeface="Arial" panose="020B0604020202020204" pitchFamily="34" charset="0"/>
              <a:buChar char="•"/>
            </a:pPr>
            <a:endParaRPr lang="en-US" sz="2400" dirty="0"/>
          </a:p>
          <a:p>
            <a:pPr>
              <a:spcBef>
                <a:spcPts val="1200"/>
              </a:spcBef>
              <a:spcAft>
                <a:spcPts val="0"/>
              </a:spcAft>
              <a:buFont typeface="Arial" panose="020B0604020202020204" pitchFamily="34" charset="0"/>
              <a:buChar char="•"/>
            </a:pPr>
            <a:endParaRPr lang="en-US" sz="2400" dirty="0"/>
          </a:p>
          <a:p>
            <a:pPr marL="45720" indent="0">
              <a:spcBef>
                <a:spcPts val="1200"/>
              </a:spcBef>
              <a:spcAft>
                <a:spcPts val="0"/>
              </a:spcAft>
              <a:buNone/>
            </a:pPr>
            <a:r>
              <a:rPr lang="en-US" sz="1600" dirty="0"/>
              <a:t>Malow et al., 2012</a:t>
            </a:r>
          </a:p>
          <a:p>
            <a:pPr marL="45720" indent="0">
              <a:spcBef>
                <a:spcPts val="0"/>
              </a:spcBef>
              <a:spcAft>
                <a:spcPts val="0"/>
              </a:spcAft>
              <a:buNone/>
            </a:pPr>
            <a:endParaRPr lang="en-US" dirty="0"/>
          </a:p>
          <a:p>
            <a:pPr>
              <a:spcBef>
                <a:spcPts val="0"/>
              </a:spcBef>
              <a:spcAft>
                <a:spcPts val="0"/>
              </a:spcAft>
            </a:pPr>
            <a:endParaRPr lang="en-US" dirty="0"/>
          </a:p>
          <a:p>
            <a:pPr>
              <a:spcBef>
                <a:spcPts val="0"/>
              </a:spcBef>
              <a:spcAft>
                <a:spcPts val="0"/>
              </a:spcAft>
            </a:pPr>
            <a:endParaRPr lang="en-US" dirty="0"/>
          </a:p>
          <a:p>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8100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543799"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Screening &amp; Assessment</a:t>
            </a:r>
          </a:p>
        </p:txBody>
      </p:sp>
      <p:sp>
        <p:nvSpPr>
          <p:cNvPr id="3" name="Content Placeholder 2"/>
          <p:cNvSpPr>
            <a:spLocks noGrp="1"/>
          </p:cNvSpPr>
          <p:nvPr>
            <p:ph sz="quarter" idx="13"/>
          </p:nvPr>
        </p:nvSpPr>
        <p:spPr>
          <a:xfrm>
            <a:off x="345888" y="1447800"/>
            <a:ext cx="8699500" cy="4876800"/>
          </a:xfrm>
        </p:spPr>
        <p:txBody>
          <a:bodyPr/>
          <a:lstStyle/>
          <a:p>
            <a:pPr>
              <a:spcBef>
                <a:spcPts val="1200"/>
              </a:spcBef>
              <a:spcAft>
                <a:spcPts val="0"/>
              </a:spcAft>
              <a:buFont typeface="Arial" panose="020B0604020202020204" pitchFamily="34" charset="0"/>
              <a:buChar char="•"/>
            </a:pPr>
            <a:r>
              <a:rPr lang="en-US" sz="2400" dirty="0"/>
              <a:t>Clinical interview/sleep history</a:t>
            </a:r>
          </a:p>
          <a:p>
            <a:pPr>
              <a:spcBef>
                <a:spcPts val="1200"/>
              </a:spcBef>
              <a:spcAft>
                <a:spcPts val="0"/>
              </a:spcAft>
              <a:buFont typeface="Arial" panose="020B0604020202020204" pitchFamily="34" charset="0"/>
              <a:buChar char="•"/>
            </a:pPr>
            <a:r>
              <a:rPr lang="en-US" sz="2400" dirty="0"/>
              <a:t>Sleep diaries (parent-report, self-report)</a:t>
            </a:r>
          </a:p>
          <a:p>
            <a:pPr>
              <a:spcBef>
                <a:spcPts val="1200"/>
              </a:spcBef>
              <a:spcAft>
                <a:spcPts val="0"/>
              </a:spcAft>
              <a:buFont typeface="Arial" panose="020B0604020202020204" pitchFamily="34" charset="0"/>
              <a:buChar char="•"/>
            </a:pPr>
            <a:r>
              <a:rPr lang="en-US" sz="2400" dirty="0"/>
              <a:t>Actigraphy</a:t>
            </a:r>
          </a:p>
          <a:p>
            <a:pPr>
              <a:spcBef>
                <a:spcPts val="1200"/>
              </a:spcBef>
              <a:spcAft>
                <a:spcPts val="0"/>
              </a:spcAft>
              <a:buFont typeface="Arial" panose="020B0604020202020204" pitchFamily="34" charset="0"/>
              <a:buChar char="•"/>
            </a:pPr>
            <a:r>
              <a:rPr lang="en-US" sz="2400" dirty="0"/>
              <a:t>Polysomnography (PSG)</a:t>
            </a:r>
          </a:p>
          <a:p>
            <a:pPr marL="45720" indent="0">
              <a:spcBef>
                <a:spcPts val="0"/>
              </a:spcBef>
              <a:spcAft>
                <a:spcPts val="0"/>
              </a:spcAft>
              <a:buNone/>
            </a:pPr>
            <a:endParaRPr lang="en-US" dirty="0"/>
          </a:p>
          <a:p>
            <a:pPr>
              <a:spcBef>
                <a:spcPts val="0"/>
              </a:spcBef>
              <a:spcAft>
                <a:spcPts val="0"/>
              </a:spcAft>
            </a:pPr>
            <a:endParaRPr lang="en-US" dirty="0"/>
          </a:p>
          <a:p>
            <a:pPr>
              <a:spcBef>
                <a:spcPts val="0"/>
              </a:spcBef>
              <a:spcAft>
                <a:spcPts val="0"/>
              </a:spcAft>
            </a:pPr>
            <a:endParaRPr lang="en-US" dirty="0"/>
          </a:p>
          <a:p>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3424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338"/>
            <a:ext cx="7543799"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Sleep Interviewing &amp; History</a:t>
            </a:r>
          </a:p>
        </p:txBody>
      </p:sp>
      <p:sp>
        <p:nvSpPr>
          <p:cNvPr id="3" name="Content Placeholder 2"/>
          <p:cNvSpPr>
            <a:spLocks noGrp="1"/>
          </p:cNvSpPr>
          <p:nvPr>
            <p:ph sz="quarter" idx="13"/>
          </p:nvPr>
        </p:nvSpPr>
        <p:spPr>
          <a:xfrm>
            <a:off x="231140" y="1066800"/>
            <a:ext cx="8699500" cy="5402262"/>
          </a:xfrm>
        </p:spPr>
        <p:txBody>
          <a:bodyPr>
            <a:normAutofit/>
          </a:bodyPr>
          <a:lstStyle/>
          <a:p>
            <a:pPr marL="45720" indent="0">
              <a:lnSpc>
                <a:spcPct val="150000"/>
              </a:lnSpc>
              <a:spcBef>
                <a:spcPts val="0"/>
              </a:spcBef>
              <a:spcAft>
                <a:spcPts val="0"/>
              </a:spcAft>
              <a:buNone/>
            </a:pPr>
            <a:r>
              <a:rPr lang="en-US" b="1" dirty="0"/>
              <a:t>1. </a:t>
            </a:r>
            <a:r>
              <a:rPr lang="en-US" sz="2400" b="1" dirty="0"/>
              <a:t>Sleep schedule &amp; routines</a:t>
            </a:r>
            <a:r>
              <a:rPr lang="en-US" sz="2400" dirty="0"/>
              <a:t>:</a:t>
            </a:r>
          </a:p>
          <a:p>
            <a:pPr lvl="1">
              <a:lnSpc>
                <a:spcPct val="150000"/>
              </a:lnSpc>
              <a:spcBef>
                <a:spcPts val="0"/>
              </a:spcBef>
              <a:spcAft>
                <a:spcPts val="0"/>
              </a:spcAft>
              <a:buFont typeface="Wingdings" panose="05000000000000000000" pitchFamily="2" charset="2"/>
              <a:buChar char="ü"/>
            </a:pPr>
            <a:r>
              <a:rPr lang="en-US" dirty="0"/>
              <a:t>Dinner time, evening activities, and bedtime routine</a:t>
            </a:r>
          </a:p>
          <a:p>
            <a:pPr lvl="1">
              <a:lnSpc>
                <a:spcPct val="150000"/>
              </a:lnSpc>
              <a:spcBef>
                <a:spcPts val="0"/>
              </a:spcBef>
              <a:spcAft>
                <a:spcPts val="0"/>
              </a:spcAft>
              <a:buFont typeface="Wingdings" panose="05000000000000000000" pitchFamily="2" charset="2"/>
              <a:buChar char="ü"/>
            </a:pPr>
            <a:r>
              <a:rPr lang="en-US" dirty="0"/>
              <a:t>Are any bedtime strategies used? (visuals, tokens, etc.)</a:t>
            </a:r>
          </a:p>
          <a:p>
            <a:pPr lvl="1">
              <a:lnSpc>
                <a:spcPct val="150000"/>
              </a:lnSpc>
              <a:spcBef>
                <a:spcPts val="0"/>
              </a:spcBef>
              <a:spcAft>
                <a:spcPts val="0"/>
              </a:spcAft>
              <a:buFont typeface="Wingdings" panose="05000000000000000000" pitchFamily="2" charset="2"/>
              <a:buChar char="ü"/>
            </a:pPr>
            <a:r>
              <a:rPr lang="en-US" dirty="0"/>
              <a:t>Sleep schedule (weekday, weekend, summer bedtimes)</a:t>
            </a:r>
          </a:p>
          <a:p>
            <a:pPr lvl="1">
              <a:lnSpc>
                <a:spcPct val="150000"/>
              </a:lnSpc>
              <a:spcBef>
                <a:spcPts val="0"/>
              </a:spcBef>
              <a:spcAft>
                <a:spcPts val="0"/>
              </a:spcAft>
              <a:buFont typeface="Wingdings" panose="05000000000000000000" pitchFamily="2" charset="2"/>
              <a:buChar char="ü"/>
            </a:pPr>
            <a:r>
              <a:rPr lang="en-US" dirty="0"/>
              <a:t>Bedtime (setting, who/what is present during sleep onset)</a:t>
            </a:r>
          </a:p>
          <a:p>
            <a:pPr lvl="1">
              <a:lnSpc>
                <a:spcPct val="150000"/>
              </a:lnSpc>
              <a:spcBef>
                <a:spcPts val="0"/>
              </a:spcBef>
              <a:spcAft>
                <a:spcPts val="0"/>
              </a:spcAft>
              <a:buFont typeface="Wingdings" panose="05000000000000000000" pitchFamily="2" charset="2"/>
              <a:buChar char="ü"/>
            </a:pPr>
            <a:r>
              <a:rPr lang="en-US" dirty="0"/>
              <a:t>Average time of sleep onset latency (subjective estimate)</a:t>
            </a:r>
          </a:p>
          <a:p>
            <a:pPr lvl="1">
              <a:lnSpc>
                <a:spcPct val="150000"/>
              </a:lnSpc>
              <a:spcBef>
                <a:spcPts val="0"/>
              </a:spcBef>
              <a:spcAft>
                <a:spcPts val="0"/>
              </a:spcAft>
              <a:buFont typeface="Wingdings" panose="05000000000000000000" pitchFamily="2" charset="2"/>
              <a:buChar char="ü"/>
            </a:pPr>
            <a:r>
              <a:rPr lang="en-US" dirty="0"/>
              <a:t>Strategies for falling asleep, attitude towards sleep (anxiety)</a:t>
            </a:r>
          </a:p>
          <a:p>
            <a:pPr lvl="1">
              <a:lnSpc>
                <a:spcPct val="150000"/>
              </a:lnSpc>
              <a:spcBef>
                <a:spcPts val="0"/>
              </a:spcBef>
              <a:spcAft>
                <a:spcPts val="0"/>
              </a:spcAft>
              <a:buFont typeface="Wingdings" panose="05000000000000000000" pitchFamily="2" charset="2"/>
              <a:buChar char="ü"/>
            </a:pPr>
            <a:r>
              <a:rPr lang="en-US" dirty="0"/>
              <a:t>Wake times, mode of awakening (difficulty getting up)</a:t>
            </a:r>
          </a:p>
          <a:p>
            <a:pPr marL="45720" indent="0">
              <a:lnSpc>
                <a:spcPct val="150000"/>
              </a:lnSpc>
              <a:spcBef>
                <a:spcPts val="0"/>
              </a:spcBef>
              <a:spcAft>
                <a:spcPts val="0"/>
              </a:spcAft>
              <a:buNone/>
            </a:pPr>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https://encrypted-tbn2.gstatic.com/images?q=tbn:ANd9GcQlbV-KNtVqhGgMfzl7-hSV6dld3ZeVNJZRB0pRaZFlX7h6I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058" y="5114924"/>
            <a:ext cx="2619375" cy="1743076"/>
          </a:xfrm>
          <a:prstGeom prst="rect">
            <a:avLst/>
          </a:prstGeom>
          <a:noFill/>
          <a:effectLst>
            <a:softEdge rad="279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338"/>
            <a:ext cx="7543799"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Sleep Interviewing &amp; History</a:t>
            </a:r>
          </a:p>
        </p:txBody>
      </p:sp>
      <p:sp>
        <p:nvSpPr>
          <p:cNvPr id="3" name="Content Placeholder 2"/>
          <p:cNvSpPr>
            <a:spLocks noGrp="1"/>
          </p:cNvSpPr>
          <p:nvPr>
            <p:ph sz="quarter" idx="13"/>
          </p:nvPr>
        </p:nvSpPr>
        <p:spPr>
          <a:xfrm>
            <a:off x="215900" y="1143000"/>
            <a:ext cx="8928100" cy="5257800"/>
          </a:xfrm>
        </p:spPr>
        <p:txBody>
          <a:bodyPr>
            <a:normAutofit/>
          </a:bodyPr>
          <a:lstStyle/>
          <a:p>
            <a:pPr marL="45720" indent="0">
              <a:lnSpc>
                <a:spcPct val="150000"/>
              </a:lnSpc>
              <a:spcBef>
                <a:spcPts val="0"/>
              </a:spcBef>
              <a:spcAft>
                <a:spcPts val="0"/>
              </a:spcAft>
              <a:buNone/>
            </a:pPr>
            <a:r>
              <a:rPr lang="en-US" b="1" dirty="0"/>
              <a:t>2. </a:t>
            </a:r>
            <a:r>
              <a:rPr lang="en-US" sz="2400" b="1" dirty="0"/>
              <a:t>Presenting sleep difficulties</a:t>
            </a:r>
            <a:r>
              <a:rPr lang="en-US" dirty="0"/>
              <a:t>:</a:t>
            </a:r>
          </a:p>
          <a:p>
            <a:pPr lvl="1">
              <a:lnSpc>
                <a:spcPct val="150000"/>
              </a:lnSpc>
              <a:spcBef>
                <a:spcPts val="0"/>
              </a:spcBef>
              <a:spcAft>
                <a:spcPts val="0"/>
              </a:spcAft>
              <a:buFont typeface="Wingdings" panose="05000000000000000000" pitchFamily="2" charset="2"/>
              <a:buChar char="ü"/>
            </a:pPr>
            <a:r>
              <a:rPr lang="en-US" dirty="0"/>
              <a:t>Difficulty falling asleep (refer to sleep onset latency)</a:t>
            </a:r>
          </a:p>
          <a:p>
            <a:pPr lvl="1">
              <a:lnSpc>
                <a:spcPct val="150000"/>
              </a:lnSpc>
              <a:spcBef>
                <a:spcPts val="0"/>
              </a:spcBef>
              <a:spcAft>
                <a:spcPts val="0"/>
              </a:spcAft>
              <a:buFont typeface="Wingdings" panose="05000000000000000000" pitchFamily="2" charset="2"/>
              <a:buChar char="ü"/>
            </a:pPr>
            <a:r>
              <a:rPr lang="en-US" dirty="0"/>
              <a:t>Circadian timing (when do you feel most alert?)</a:t>
            </a:r>
          </a:p>
          <a:p>
            <a:pPr lvl="1">
              <a:lnSpc>
                <a:spcPct val="150000"/>
              </a:lnSpc>
              <a:spcBef>
                <a:spcPts val="0"/>
              </a:spcBef>
              <a:spcAft>
                <a:spcPts val="0"/>
              </a:spcAft>
              <a:buFont typeface="Wingdings" panose="05000000000000000000" pitchFamily="2" charset="2"/>
              <a:buChar char="ü"/>
            </a:pPr>
            <a:r>
              <a:rPr lang="en-US" dirty="0"/>
              <a:t>Restless legs syndrome (odd leg sensations, periodic limb movements) </a:t>
            </a:r>
          </a:p>
          <a:p>
            <a:pPr lvl="1">
              <a:lnSpc>
                <a:spcPct val="150000"/>
              </a:lnSpc>
              <a:spcBef>
                <a:spcPts val="0"/>
              </a:spcBef>
              <a:spcAft>
                <a:spcPts val="0"/>
              </a:spcAft>
              <a:buFont typeface="Wingdings" panose="05000000000000000000" pitchFamily="2" charset="2"/>
              <a:buChar char="ü"/>
            </a:pPr>
            <a:r>
              <a:rPr lang="en-US" dirty="0"/>
              <a:t>Parasomnias (nightmares, night terrors, bruxism, enuresis)</a:t>
            </a:r>
          </a:p>
          <a:p>
            <a:pPr lvl="1">
              <a:lnSpc>
                <a:spcPct val="150000"/>
              </a:lnSpc>
              <a:spcBef>
                <a:spcPts val="0"/>
              </a:spcBef>
              <a:spcAft>
                <a:spcPts val="0"/>
              </a:spcAft>
              <a:buFont typeface="Wingdings" panose="05000000000000000000" pitchFamily="2" charset="2"/>
              <a:buChar char="ü"/>
            </a:pPr>
            <a:r>
              <a:rPr lang="en-US" dirty="0"/>
              <a:t>Nighttime awakenings (When?  Duration? Return to sleep?)</a:t>
            </a:r>
          </a:p>
          <a:p>
            <a:pPr lvl="1">
              <a:lnSpc>
                <a:spcPct val="150000"/>
              </a:lnSpc>
              <a:spcBef>
                <a:spcPts val="0"/>
              </a:spcBef>
              <a:spcAft>
                <a:spcPts val="0"/>
              </a:spcAft>
              <a:buFont typeface="Wingdings" panose="05000000000000000000" pitchFamily="2" charset="2"/>
              <a:buChar char="ü"/>
            </a:pPr>
            <a:r>
              <a:rPr lang="en-US" dirty="0"/>
              <a:t>Sleep disordered breathing (gasping, pauses in breath) </a:t>
            </a:r>
          </a:p>
          <a:p>
            <a:pPr lvl="1">
              <a:lnSpc>
                <a:spcPct val="150000"/>
              </a:lnSpc>
              <a:spcBef>
                <a:spcPts val="0"/>
              </a:spcBef>
              <a:spcAft>
                <a:spcPts val="0"/>
              </a:spcAft>
              <a:buFont typeface="Wingdings" panose="05000000000000000000" pitchFamily="2" charset="2"/>
              <a:buChar char="ü"/>
            </a:pPr>
            <a:r>
              <a:rPr lang="en-US" dirty="0"/>
              <a:t>Narcolepsy symptoms (daytime sleepiness, cataplexy, hypnagogic hallucinations, sleep paralysis)</a:t>
            </a:r>
          </a:p>
          <a:p>
            <a:pPr marL="45720" indent="0">
              <a:lnSpc>
                <a:spcPct val="150000"/>
              </a:lnSpc>
              <a:spcBef>
                <a:spcPts val="0"/>
              </a:spcBef>
              <a:spcAft>
                <a:spcPts val="0"/>
              </a:spcAft>
              <a:buNone/>
            </a:pPr>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6639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338"/>
            <a:ext cx="7543799"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Sleep Interviewing &amp; History</a:t>
            </a:r>
          </a:p>
        </p:txBody>
      </p:sp>
      <p:sp>
        <p:nvSpPr>
          <p:cNvPr id="3" name="Content Placeholder 2"/>
          <p:cNvSpPr>
            <a:spLocks noGrp="1"/>
          </p:cNvSpPr>
          <p:nvPr>
            <p:ph sz="quarter" idx="13"/>
          </p:nvPr>
        </p:nvSpPr>
        <p:spPr>
          <a:xfrm>
            <a:off x="215900" y="700208"/>
            <a:ext cx="8699500" cy="5562600"/>
          </a:xfrm>
        </p:spPr>
        <p:txBody>
          <a:bodyPr>
            <a:normAutofit lnSpcReduction="10000"/>
          </a:bodyPr>
          <a:lstStyle/>
          <a:p>
            <a:pPr marL="45720" indent="0">
              <a:lnSpc>
                <a:spcPct val="150000"/>
              </a:lnSpc>
              <a:spcBef>
                <a:spcPts val="0"/>
              </a:spcBef>
              <a:spcAft>
                <a:spcPts val="0"/>
              </a:spcAft>
              <a:buNone/>
            </a:pPr>
            <a:endParaRPr lang="en-US" sz="2400" dirty="0"/>
          </a:p>
          <a:p>
            <a:pPr marL="45720" indent="0">
              <a:lnSpc>
                <a:spcPct val="150000"/>
              </a:lnSpc>
              <a:spcBef>
                <a:spcPts val="0"/>
              </a:spcBef>
              <a:spcAft>
                <a:spcPts val="0"/>
              </a:spcAft>
              <a:buNone/>
            </a:pPr>
            <a:r>
              <a:rPr lang="en-US" b="1" dirty="0"/>
              <a:t>3. </a:t>
            </a:r>
            <a:r>
              <a:rPr lang="en-US" sz="2400" b="1" dirty="0"/>
              <a:t>Other considerations</a:t>
            </a:r>
            <a:r>
              <a:rPr lang="en-US" dirty="0"/>
              <a:t>:</a:t>
            </a:r>
          </a:p>
          <a:p>
            <a:pPr lvl="1">
              <a:lnSpc>
                <a:spcPct val="150000"/>
              </a:lnSpc>
              <a:spcBef>
                <a:spcPts val="0"/>
              </a:spcBef>
              <a:spcAft>
                <a:spcPts val="0"/>
              </a:spcAft>
              <a:buFont typeface="Wingdings" panose="05000000000000000000" pitchFamily="2" charset="2"/>
              <a:buChar char="ü"/>
            </a:pPr>
            <a:r>
              <a:rPr lang="en-US" dirty="0"/>
              <a:t>Medical history</a:t>
            </a:r>
          </a:p>
          <a:p>
            <a:pPr lvl="1">
              <a:lnSpc>
                <a:spcPct val="150000"/>
              </a:lnSpc>
              <a:spcBef>
                <a:spcPts val="0"/>
              </a:spcBef>
              <a:spcAft>
                <a:spcPts val="0"/>
              </a:spcAft>
              <a:buFont typeface="Wingdings" panose="05000000000000000000" pitchFamily="2" charset="2"/>
              <a:buChar char="ü"/>
            </a:pPr>
            <a:r>
              <a:rPr lang="en-US" dirty="0"/>
              <a:t>Developmental history</a:t>
            </a:r>
          </a:p>
          <a:p>
            <a:pPr lvl="1">
              <a:lnSpc>
                <a:spcPct val="150000"/>
              </a:lnSpc>
              <a:spcBef>
                <a:spcPts val="0"/>
              </a:spcBef>
              <a:spcAft>
                <a:spcPts val="0"/>
              </a:spcAft>
              <a:buFont typeface="Wingdings" panose="05000000000000000000" pitchFamily="2" charset="2"/>
              <a:buChar char="ü"/>
            </a:pPr>
            <a:r>
              <a:rPr lang="en-US" dirty="0"/>
              <a:t>Psychiatric history (mood-related symptoms)</a:t>
            </a:r>
          </a:p>
          <a:p>
            <a:pPr lvl="1">
              <a:lnSpc>
                <a:spcPct val="150000"/>
              </a:lnSpc>
              <a:spcBef>
                <a:spcPts val="0"/>
              </a:spcBef>
              <a:spcAft>
                <a:spcPts val="0"/>
              </a:spcAft>
              <a:buFont typeface="Wingdings" panose="05000000000000000000" pitchFamily="2" charset="2"/>
              <a:buChar char="ü"/>
            </a:pPr>
            <a:r>
              <a:rPr lang="en-US" dirty="0"/>
              <a:t>Nutrition &amp; diet </a:t>
            </a:r>
          </a:p>
          <a:p>
            <a:pPr lvl="1">
              <a:lnSpc>
                <a:spcPct val="150000"/>
              </a:lnSpc>
              <a:spcBef>
                <a:spcPts val="0"/>
              </a:spcBef>
              <a:spcAft>
                <a:spcPts val="0"/>
              </a:spcAft>
              <a:buFont typeface="Wingdings" panose="05000000000000000000" pitchFamily="2" charset="2"/>
              <a:buChar char="ü"/>
            </a:pPr>
            <a:r>
              <a:rPr lang="en-US" dirty="0"/>
              <a:t>Substances (caffeine intake, nicotine use)</a:t>
            </a:r>
          </a:p>
          <a:p>
            <a:pPr lvl="1">
              <a:lnSpc>
                <a:spcPct val="150000"/>
              </a:lnSpc>
              <a:spcBef>
                <a:spcPts val="0"/>
              </a:spcBef>
              <a:spcAft>
                <a:spcPts val="0"/>
              </a:spcAft>
              <a:buFont typeface="Wingdings" panose="05000000000000000000" pitchFamily="2" charset="2"/>
              <a:buChar char="ü"/>
            </a:pPr>
            <a:r>
              <a:rPr lang="en-US" dirty="0"/>
              <a:t>Recent stressors/changes in routine</a:t>
            </a:r>
          </a:p>
          <a:p>
            <a:pPr lvl="1">
              <a:lnSpc>
                <a:spcPct val="150000"/>
              </a:lnSpc>
              <a:spcBef>
                <a:spcPts val="0"/>
              </a:spcBef>
              <a:spcAft>
                <a:spcPts val="0"/>
              </a:spcAft>
              <a:buFont typeface="Wingdings" panose="05000000000000000000" pitchFamily="2" charset="2"/>
              <a:buChar char="ü"/>
            </a:pPr>
            <a:r>
              <a:rPr lang="en-US" dirty="0"/>
              <a:t>Current medications (antidepressants, decongestants)</a:t>
            </a:r>
          </a:p>
          <a:p>
            <a:pPr lvl="1">
              <a:lnSpc>
                <a:spcPct val="150000"/>
              </a:lnSpc>
              <a:spcBef>
                <a:spcPts val="0"/>
              </a:spcBef>
              <a:spcAft>
                <a:spcPts val="0"/>
              </a:spcAft>
              <a:buFont typeface="Wingdings" panose="05000000000000000000" pitchFamily="2" charset="2"/>
              <a:buChar char="ü"/>
            </a:pPr>
            <a:r>
              <a:rPr lang="en-US" dirty="0"/>
              <a:t>Family history</a:t>
            </a:r>
          </a:p>
          <a:p>
            <a:pPr lvl="1">
              <a:lnSpc>
                <a:spcPct val="150000"/>
              </a:lnSpc>
              <a:spcBef>
                <a:spcPts val="0"/>
              </a:spcBef>
              <a:spcAft>
                <a:spcPts val="0"/>
              </a:spcAft>
              <a:buFont typeface="Wingdings" panose="05000000000000000000" pitchFamily="2" charset="2"/>
              <a:buChar char="ü"/>
            </a:pPr>
            <a:r>
              <a:rPr lang="en-US" dirty="0"/>
              <a:t>Participation in therapy</a:t>
            </a:r>
          </a:p>
          <a:p>
            <a:pPr lvl="1">
              <a:lnSpc>
                <a:spcPct val="150000"/>
              </a:lnSpc>
              <a:spcBef>
                <a:spcPts val="0"/>
              </a:spcBef>
              <a:spcAft>
                <a:spcPts val="0"/>
              </a:spcAft>
              <a:buFont typeface="Wingdings" panose="05000000000000000000" pitchFamily="2" charset="2"/>
              <a:buChar char="ü"/>
            </a:pPr>
            <a:r>
              <a:rPr lang="en-US" dirty="0"/>
              <a:t>Past sleep interventions</a:t>
            </a:r>
          </a:p>
          <a:p>
            <a:pPr marL="45720" indent="0">
              <a:lnSpc>
                <a:spcPct val="150000"/>
              </a:lnSpc>
              <a:spcBef>
                <a:spcPts val="0"/>
              </a:spcBef>
              <a:spcAft>
                <a:spcPts val="0"/>
              </a:spcAft>
              <a:buNone/>
            </a:pPr>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9367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338"/>
            <a:ext cx="7543799"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Sleep Interviewing &amp; History</a:t>
            </a:r>
          </a:p>
        </p:txBody>
      </p:sp>
      <p:sp>
        <p:nvSpPr>
          <p:cNvPr id="3" name="Content Placeholder 2"/>
          <p:cNvSpPr>
            <a:spLocks noGrp="1"/>
          </p:cNvSpPr>
          <p:nvPr>
            <p:ph sz="quarter" idx="13"/>
          </p:nvPr>
        </p:nvSpPr>
        <p:spPr>
          <a:xfrm>
            <a:off x="215900" y="838200"/>
            <a:ext cx="8699500" cy="5867400"/>
          </a:xfrm>
        </p:spPr>
        <p:txBody>
          <a:bodyPr>
            <a:normAutofit/>
          </a:bodyPr>
          <a:lstStyle/>
          <a:p>
            <a:pPr marL="45720" indent="0">
              <a:lnSpc>
                <a:spcPct val="150000"/>
              </a:lnSpc>
              <a:spcBef>
                <a:spcPts val="0"/>
              </a:spcBef>
              <a:spcAft>
                <a:spcPts val="0"/>
              </a:spcAft>
              <a:buNone/>
            </a:pPr>
            <a:endParaRPr lang="en-US" sz="2400" dirty="0"/>
          </a:p>
          <a:p>
            <a:pPr marL="45720" indent="0">
              <a:lnSpc>
                <a:spcPct val="150000"/>
              </a:lnSpc>
              <a:spcBef>
                <a:spcPts val="0"/>
              </a:spcBef>
              <a:spcAft>
                <a:spcPts val="0"/>
              </a:spcAft>
              <a:buNone/>
            </a:pPr>
            <a:r>
              <a:rPr lang="en-US" b="1" dirty="0"/>
              <a:t>4</a:t>
            </a:r>
            <a:r>
              <a:rPr lang="en-US" sz="2400" b="1" dirty="0"/>
              <a:t>. Family-centered topics</a:t>
            </a:r>
          </a:p>
          <a:p>
            <a:pPr lvl="1">
              <a:lnSpc>
                <a:spcPct val="150000"/>
              </a:lnSpc>
              <a:spcBef>
                <a:spcPts val="0"/>
              </a:spcBef>
              <a:spcAft>
                <a:spcPts val="0"/>
              </a:spcAft>
              <a:buFont typeface="Wingdings" panose="05000000000000000000" pitchFamily="2" charset="2"/>
              <a:buChar char="ü"/>
            </a:pPr>
            <a:r>
              <a:rPr lang="en-US" dirty="0"/>
              <a:t>Family priority of sleep difficulties</a:t>
            </a:r>
          </a:p>
          <a:p>
            <a:pPr lvl="1">
              <a:lnSpc>
                <a:spcPct val="150000"/>
              </a:lnSpc>
              <a:spcBef>
                <a:spcPts val="0"/>
              </a:spcBef>
              <a:spcAft>
                <a:spcPts val="0"/>
              </a:spcAft>
              <a:buFont typeface="Wingdings" panose="05000000000000000000" pitchFamily="2" charset="2"/>
              <a:buChar char="ü"/>
            </a:pPr>
            <a:r>
              <a:rPr lang="en-US" dirty="0"/>
              <a:t>Willingness/ability to implement behavioral interventions</a:t>
            </a:r>
          </a:p>
          <a:p>
            <a:pPr lvl="1">
              <a:lnSpc>
                <a:spcPct val="150000"/>
              </a:lnSpc>
              <a:spcBef>
                <a:spcPts val="0"/>
              </a:spcBef>
              <a:spcAft>
                <a:spcPts val="0"/>
              </a:spcAft>
              <a:buFont typeface="Wingdings" panose="05000000000000000000" pitchFamily="2" charset="2"/>
              <a:buChar char="ü"/>
            </a:pPr>
            <a:r>
              <a:rPr lang="en-US" dirty="0"/>
              <a:t>Co-sleeping/family sleeping arrangements</a:t>
            </a:r>
          </a:p>
          <a:p>
            <a:pPr marL="45720" indent="0">
              <a:lnSpc>
                <a:spcPct val="150000"/>
              </a:lnSpc>
              <a:spcBef>
                <a:spcPts val="0"/>
              </a:spcBef>
              <a:spcAft>
                <a:spcPts val="0"/>
              </a:spcAft>
              <a:buNone/>
            </a:pPr>
            <a:endParaRPr lang="en-US" sz="2400" dirty="0"/>
          </a:p>
          <a:p>
            <a:pPr marL="45720" indent="0">
              <a:lnSpc>
                <a:spcPct val="150000"/>
              </a:lnSpc>
              <a:spcBef>
                <a:spcPts val="0"/>
              </a:spcBef>
              <a:spcAft>
                <a:spcPts val="0"/>
              </a:spcAft>
              <a:buNone/>
            </a:pPr>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7851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338"/>
            <a:ext cx="7543799"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Sleep Diaries</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3270" r="3241" b="7347"/>
          <a:stretch/>
        </p:blipFill>
        <p:spPr>
          <a:xfrm>
            <a:off x="368300" y="1447800"/>
            <a:ext cx="8563873" cy="4343400"/>
          </a:xfrm>
          <a:prstGeom prst="rect">
            <a:avLst/>
          </a:prstGeom>
        </p:spPr>
      </p:pic>
    </p:spTree>
    <p:extLst>
      <p:ext uri="{BB962C8B-B14F-4D97-AF65-F5344CB8AC3E}">
        <p14:creationId xmlns:p14="http://schemas.microsoft.com/office/powerpoint/2010/main" val="329704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338"/>
            <a:ext cx="7543799"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Sleep Diaries</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03" t="22901" r="7500" b="7584"/>
          <a:stretch/>
        </p:blipFill>
        <p:spPr>
          <a:xfrm>
            <a:off x="571628" y="1447800"/>
            <a:ext cx="8229341" cy="4495799"/>
          </a:xfrm>
          <a:prstGeom prst="rect">
            <a:avLst/>
          </a:prstGeom>
        </p:spPr>
      </p:pic>
    </p:spTree>
    <p:extLst>
      <p:ext uri="{BB962C8B-B14F-4D97-AF65-F5344CB8AC3E}">
        <p14:creationId xmlns:p14="http://schemas.microsoft.com/office/powerpoint/2010/main" val="205588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338"/>
            <a:ext cx="7543799"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Sleep Diaries</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062" t="5498" r="5154" b="6529"/>
          <a:stretch/>
        </p:blipFill>
        <p:spPr>
          <a:xfrm>
            <a:off x="838200" y="1447800"/>
            <a:ext cx="6858000" cy="4876800"/>
          </a:xfrm>
          <a:prstGeom prst="rect">
            <a:avLst/>
          </a:prstGeom>
        </p:spPr>
      </p:pic>
    </p:spTree>
    <p:extLst>
      <p:ext uri="{BB962C8B-B14F-4D97-AF65-F5344CB8AC3E}">
        <p14:creationId xmlns:p14="http://schemas.microsoft.com/office/powerpoint/2010/main" val="400453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62" y="127294"/>
            <a:ext cx="8995437"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Significance of Sleep</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1"/>
          <p:cNvSpPr txBox="1">
            <a:spLocks/>
          </p:cNvSpPr>
          <p:nvPr/>
        </p:nvSpPr>
        <p:spPr>
          <a:xfrm>
            <a:off x="3647303" y="2066951"/>
            <a:ext cx="249555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2400" dirty="0">
                <a:effectLst>
                  <a:outerShdw blurRad="38100" dist="38100" dir="2700000" algn="tl">
                    <a:srgbClr val="000000">
                      <a:alpha val="43137"/>
                    </a:srgbClr>
                  </a:outerShdw>
                </a:effectLst>
                <a:latin typeface="+mn-lt"/>
              </a:rPr>
              <a:t>Behavioral Challenges</a:t>
            </a:r>
          </a:p>
        </p:txBody>
      </p:sp>
      <p:sp>
        <p:nvSpPr>
          <p:cNvPr id="12" name="Title 1"/>
          <p:cNvSpPr txBox="1">
            <a:spLocks/>
          </p:cNvSpPr>
          <p:nvPr/>
        </p:nvSpPr>
        <p:spPr>
          <a:xfrm>
            <a:off x="5056929" y="2971964"/>
            <a:ext cx="2495550" cy="11049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2400" dirty="0">
                <a:effectLst>
                  <a:outerShdw blurRad="38100" dist="38100" dir="2700000" algn="tl">
                    <a:srgbClr val="000000">
                      <a:alpha val="43137"/>
                    </a:srgbClr>
                  </a:outerShdw>
                </a:effectLst>
                <a:latin typeface="+mn-lt"/>
              </a:rPr>
              <a:t>Health &amp; Immunity</a:t>
            </a:r>
          </a:p>
        </p:txBody>
      </p:sp>
      <p:sp>
        <p:nvSpPr>
          <p:cNvPr id="15" name="Curved Left Arrow 14"/>
          <p:cNvSpPr/>
          <p:nvPr/>
        </p:nvSpPr>
        <p:spPr>
          <a:xfrm rot="3408434">
            <a:off x="4914514" y="2595767"/>
            <a:ext cx="1820033" cy="5387441"/>
          </a:xfrm>
          <a:prstGeom prst="curvedLeftArrow">
            <a:avLst>
              <a:gd name="adj1" fmla="val 11536"/>
              <a:gd name="adj2" fmla="val 32906"/>
              <a:gd name="adj3" fmla="val 3048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Curved Left Arrow 28"/>
          <p:cNvSpPr/>
          <p:nvPr/>
        </p:nvSpPr>
        <p:spPr>
          <a:xfrm rot="13157658">
            <a:off x="1520522" y="63515"/>
            <a:ext cx="2222350" cy="5366749"/>
          </a:xfrm>
          <a:prstGeom prst="curvedLeftArrow">
            <a:avLst>
              <a:gd name="adj1" fmla="val 11536"/>
              <a:gd name="adj2" fmla="val 32906"/>
              <a:gd name="adj3" fmla="val 3048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itle 1"/>
          <p:cNvSpPr txBox="1">
            <a:spLocks/>
          </p:cNvSpPr>
          <p:nvPr/>
        </p:nvSpPr>
        <p:spPr>
          <a:xfrm>
            <a:off x="1676398" y="4452424"/>
            <a:ext cx="2791482" cy="1235639"/>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3600" dirty="0">
                <a:effectLst>
                  <a:outerShdw blurRad="38100" dist="38100" dir="2700000" algn="tl">
                    <a:srgbClr val="000000">
                      <a:alpha val="43137"/>
                    </a:srgbClr>
                  </a:outerShdw>
                </a:effectLst>
                <a:latin typeface="+mn-lt"/>
              </a:rPr>
              <a:t>Sleep Problems</a:t>
            </a:r>
          </a:p>
        </p:txBody>
      </p:sp>
      <p:sp>
        <p:nvSpPr>
          <p:cNvPr id="31" name="Title 1"/>
          <p:cNvSpPr txBox="1">
            <a:spLocks/>
          </p:cNvSpPr>
          <p:nvPr/>
        </p:nvSpPr>
        <p:spPr>
          <a:xfrm>
            <a:off x="4668605" y="1184866"/>
            <a:ext cx="2495550" cy="11811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2400" dirty="0">
                <a:effectLst>
                  <a:outerShdw blurRad="38100" dist="38100" dir="2700000" algn="tl">
                    <a:srgbClr val="000000">
                      <a:alpha val="43137"/>
                    </a:srgbClr>
                  </a:outerShdw>
                </a:effectLst>
                <a:latin typeface="+mn-lt"/>
              </a:rPr>
              <a:t>Emotional Difficulties</a:t>
            </a:r>
          </a:p>
        </p:txBody>
      </p:sp>
      <p:sp>
        <p:nvSpPr>
          <p:cNvPr id="32" name="Title 1"/>
          <p:cNvSpPr txBox="1">
            <a:spLocks/>
          </p:cNvSpPr>
          <p:nvPr/>
        </p:nvSpPr>
        <p:spPr>
          <a:xfrm>
            <a:off x="5741285" y="1985658"/>
            <a:ext cx="249555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2400" dirty="0">
                <a:effectLst>
                  <a:outerShdw blurRad="38100" dist="38100" dir="2700000" algn="tl">
                    <a:srgbClr val="000000">
                      <a:alpha val="43137"/>
                    </a:srgbClr>
                  </a:outerShdw>
                </a:effectLst>
                <a:latin typeface="+mn-lt"/>
              </a:rPr>
              <a:t>Cognitive Dysfunction</a:t>
            </a:r>
          </a:p>
        </p:txBody>
      </p:sp>
    </p:spTree>
    <p:extLst>
      <p:ext uri="{BB962C8B-B14F-4D97-AF65-F5344CB8AC3E}">
        <p14:creationId xmlns:p14="http://schemas.microsoft.com/office/powerpoint/2010/main" val="364247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338"/>
            <a:ext cx="7543799"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Sleep Diaries</a:t>
            </a:r>
          </a:p>
        </p:txBody>
      </p:sp>
      <p:sp>
        <p:nvSpPr>
          <p:cNvPr id="3" name="Content Placeholder 2"/>
          <p:cNvSpPr>
            <a:spLocks noGrp="1"/>
          </p:cNvSpPr>
          <p:nvPr>
            <p:ph sz="quarter" idx="13"/>
          </p:nvPr>
        </p:nvSpPr>
        <p:spPr>
          <a:xfrm>
            <a:off x="215900" y="838200"/>
            <a:ext cx="8699500" cy="5867400"/>
          </a:xfrm>
        </p:spPr>
        <p:txBody>
          <a:bodyPr>
            <a:normAutofit/>
          </a:bodyPr>
          <a:lstStyle/>
          <a:p>
            <a:pPr marL="45720" indent="0">
              <a:lnSpc>
                <a:spcPct val="150000"/>
              </a:lnSpc>
              <a:spcBef>
                <a:spcPts val="0"/>
              </a:spcBef>
              <a:spcAft>
                <a:spcPts val="0"/>
              </a:spcAft>
              <a:buNone/>
            </a:pPr>
            <a:endParaRPr lang="en-US" sz="2400" dirty="0"/>
          </a:p>
          <a:p>
            <a:pPr marL="45720" indent="0">
              <a:lnSpc>
                <a:spcPct val="150000"/>
              </a:lnSpc>
              <a:spcBef>
                <a:spcPts val="0"/>
              </a:spcBef>
              <a:spcAft>
                <a:spcPts val="0"/>
              </a:spcAft>
              <a:buNone/>
            </a:pPr>
            <a:r>
              <a:rPr lang="en-US" b="1" dirty="0"/>
              <a:t>Problems with sleep diaries?</a:t>
            </a:r>
          </a:p>
          <a:p>
            <a:pPr marL="45720" indent="0">
              <a:lnSpc>
                <a:spcPct val="150000"/>
              </a:lnSpc>
              <a:spcBef>
                <a:spcPts val="0"/>
              </a:spcBef>
              <a:spcAft>
                <a:spcPts val="0"/>
              </a:spcAft>
              <a:buNone/>
            </a:pPr>
            <a:endParaRPr lang="en-US" sz="2400" dirty="0"/>
          </a:p>
          <a:p>
            <a:pPr marL="45720" indent="0">
              <a:lnSpc>
                <a:spcPct val="150000"/>
              </a:lnSpc>
              <a:spcBef>
                <a:spcPts val="0"/>
              </a:spcBef>
              <a:spcAft>
                <a:spcPts val="0"/>
              </a:spcAft>
              <a:buNone/>
            </a:pPr>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8594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338"/>
            <a:ext cx="7543799"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Sleep Diaries</a:t>
            </a:r>
          </a:p>
        </p:txBody>
      </p:sp>
      <p:sp>
        <p:nvSpPr>
          <p:cNvPr id="3" name="Content Placeholder 2"/>
          <p:cNvSpPr>
            <a:spLocks noGrp="1"/>
          </p:cNvSpPr>
          <p:nvPr>
            <p:ph sz="quarter" idx="13"/>
          </p:nvPr>
        </p:nvSpPr>
        <p:spPr>
          <a:xfrm>
            <a:off x="215900" y="838200"/>
            <a:ext cx="8699500" cy="5867400"/>
          </a:xfrm>
        </p:spPr>
        <p:txBody>
          <a:bodyPr>
            <a:normAutofit/>
          </a:bodyPr>
          <a:lstStyle/>
          <a:p>
            <a:pPr marL="45720" indent="0">
              <a:lnSpc>
                <a:spcPct val="150000"/>
              </a:lnSpc>
              <a:spcBef>
                <a:spcPts val="0"/>
              </a:spcBef>
              <a:spcAft>
                <a:spcPts val="0"/>
              </a:spcAft>
              <a:buNone/>
            </a:pPr>
            <a:endParaRPr lang="en-US" sz="2400" dirty="0"/>
          </a:p>
          <a:p>
            <a:pPr marL="45720" indent="0">
              <a:lnSpc>
                <a:spcPct val="150000"/>
              </a:lnSpc>
              <a:spcBef>
                <a:spcPts val="0"/>
              </a:spcBef>
              <a:spcAft>
                <a:spcPts val="0"/>
              </a:spcAft>
              <a:buNone/>
            </a:pPr>
            <a:r>
              <a:rPr lang="en-US" b="1" dirty="0"/>
              <a:t>Problems with sleep diaries?</a:t>
            </a:r>
          </a:p>
          <a:p>
            <a:pPr>
              <a:spcBef>
                <a:spcPts val="1200"/>
              </a:spcBef>
              <a:spcAft>
                <a:spcPts val="0"/>
              </a:spcAft>
            </a:pPr>
            <a:r>
              <a:rPr lang="en-US" sz="2000" dirty="0"/>
              <a:t>Can be subjective (individuals are asked to avoid watching the clock)</a:t>
            </a:r>
          </a:p>
          <a:p>
            <a:pPr>
              <a:spcBef>
                <a:spcPts val="1200"/>
              </a:spcBef>
              <a:spcAft>
                <a:spcPts val="0"/>
              </a:spcAft>
            </a:pPr>
            <a:r>
              <a:rPr lang="en-US" sz="2000" dirty="0"/>
              <a:t>Younger children and some individuals with developmental disabilities may not be accurate reporters</a:t>
            </a:r>
          </a:p>
          <a:p>
            <a:pPr>
              <a:spcBef>
                <a:spcPts val="1200"/>
              </a:spcBef>
              <a:spcAft>
                <a:spcPts val="0"/>
              </a:spcAft>
            </a:pPr>
            <a:r>
              <a:rPr lang="en-US" sz="2000" dirty="0"/>
              <a:t>Caregivers may not be aware of their children’s sleep patterns throughout the night</a:t>
            </a:r>
          </a:p>
          <a:p>
            <a:pPr marL="45720" indent="0">
              <a:lnSpc>
                <a:spcPct val="150000"/>
              </a:lnSpc>
              <a:spcBef>
                <a:spcPts val="0"/>
              </a:spcBef>
              <a:spcAft>
                <a:spcPts val="0"/>
              </a:spcAft>
              <a:buNone/>
            </a:pPr>
            <a:endParaRPr lang="en-US" sz="2400" dirty="0"/>
          </a:p>
          <a:p>
            <a:pPr marL="45720" indent="0">
              <a:lnSpc>
                <a:spcPct val="150000"/>
              </a:lnSpc>
              <a:spcBef>
                <a:spcPts val="0"/>
              </a:spcBef>
              <a:spcAft>
                <a:spcPts val="0"/>
              </a:spcAft>
              <a:buNone/>
            </a:pPr>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311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338"/>
            <a:ext cx="7543799"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Actigraphy</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990600"/>
            <a:ext cx="1116228" cy="261360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038599"/>
            <a:ext cx="3733800" cy="274544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7993" y="4038599"/>
            <a:ext cx="3875835" cy="2635568"/>
          </a:xfrm>
          <a:prstGeom prst="rect">
            <a:avLst/>
          </a:prstGeom>
        </p:spPr>
      </p:pic>
      <p:sp>
        <p:nvSpPr>
          <p:cNvPr id="12" name="Content Placeholder 2"/>
          <p:cNvSpPr>
            <a:spLocks noGrp="1"/>
          </p:cNvSpPr>
          <p:nvPr>
            <p:ph sz="quarter" idx="13"/>
          </p:nvPr>
        </p:nvSpPr>
        <p:spPr>
          <a:xfrm>
            <a:off x="215900" y="1303338"/>
            <a:ext cx="7556500" cy="5402262"/>
          </a:xfrm>
        </p:spPr>
        <p:txBody>
          <a:bodyPr>
            <a:normAutofit/>
          </a:bodyPr>
          <a:lstStyle/>
          <a:p>
            <a:pPr>
              <a:spcBef>
                <a:spcPts val="1200"/>
              </a:spcBef>
              <a:spcAft>
                <a:spcPts val="0"/>
              </a:spcAft>
            </a:pPr>
            <a:r>
              <a:rPr lang="en-US" sz="2000" dirty="0"/>
              <a:t>Accelerometer measures movement to assess sleep-wake patterns (less accurate than PSG)</a:t>
            </a:r>
          </a:p>
          <a:p>
            <a:pPr>
              <a:spcBef>
                <a:spcPts val="1200"/>
              </a:spcBef>
              <a:spcAft>
                <a:spcPts val="0"/>
              </a:spcAft>
            </a:pPr>
            <a:r>
              <a:rPr lang="en-US" sz="2000" dirty="0"/>
              <a:t>Easy to use, can record multiple nights of data</a:t>
            </a:r>
          </a:p>
          <a:p>
            <a:pPr>
              <a:spcBef>
                <a:spcPts val="1200"/>
              </a:spcBef>
              <a:spcAft>
                <a:spcPts val="0"/>
              </a:spcAft>
            </a:pPr>
            <a:r>
              <a:rPr lang="en-US" sz="2000" dirty="0"/>
              <a:t>More affordable tool for researchers</a:t>
            </a:r>
          </a:p>
          <a:p>
            <a:pPr>
              <a:spcBef>
                <a:spcPts val="1200"/>
              </a:spcBef>
              <a:spcAft>
                <a:spcPts val="0"/>
              </a:spcAft>
            </a:pPr>
            <a:r>
              <a:rPr lang="en-US" sz="2000" dirty="0"/>
              <a:t>Invasive for children</a:t>
            </a:r>
          </a:p>
          <a:p>
            <a:pPr>
              <a:spcBef>
                <a:spcPts val="1200"/>
              </a:spcBef>
              <a:spcAft>
                <a:spcPts val="0"/>
              </a:spcAft>
            </a:pPr>
            <a:r>
              <a:rPr lang="en-US" sz="2000" dirty="0"/>
              <a:t>Insurance reimbursement varies (experimental method)</a:t>
            </a:r>
          </a:p>
          <a:p>
            <a:pPr marL="45720" indent="0">
              <a:spcBef>
                <a:spcPts val="1200"/>
              </a:spcBef>
              <a:spcAft>
                <a:spcPts val="0"/>
              </a:spcAft>
              <a:buNone/>
            </a:pPr>
            <a:endParaRPr lang="en-US" sz="2000" dirty="0"/>
          </a:p>
          <a:p>
            <a:pPr marL="45720" indent="0">
              <a:lnSpc>
                <a:spcPct val="150000"/>
              </a:lnSpc>
              <a:spcBef>
                <a:spcPts val="0"/>
              </a:spcBef>
              <a:spcAft>
                <a:spcPts val="0"/>
              </a:spcAft>
              <a:buNone/>
            </a:pPr>
            <a:endParaRPr lang="en-US" sz="2400" dirty="0"/>
          </a:p>
          <a:p>
            <a:pPr marL="45720" indent="0">
              <a:lnSpc>
                <a:spcPct val="150000"/>
              </a:lnSpc>
              <a:spcBef>
                <a:spcPts val="0"/>
              </a:spcBef>
              <a:spcAft>
                <a:spcPts val="0"/>
              </a:spcAft>
              <a:buNone/>
            </a:pPr>
            <a:endParaRPr lang="en-US" dirty="0"/>
          </a:p>
        </p:txBody>
      </p:sp>
    </p:spTree>
    <p:extLst>
      <p:ext uri="{BB962C8B-B14F-4D97-AF65-F5344CB8AC3E}">
        <p14:creationId xmlns:p14="http://schemas.microsoft.com/office/powerpoint/2010/main" val="380940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0338"/>
            <a:ext cx="7543799"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Polysomnography (PSG)</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4064000"/>
            <a:ext cx="3928436" cy="26202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4064000"/>
            <a:ext cx="1586348" cy="2620236"/>
          </a:xfrm>
          <a:prstGeom prst="rect">
            <a:avLst/>
          </a:prstGeom>
        </p:spPr>
      </p:pic>
      <p:sp>
        <p:nvSpPr>
          <p:cNvPr id="12" name="Content Placeholder 2"/>
          <p:cNvSpPr>
            <a:spLocks noGrp="1"/>
          </p:cNvSpPr>
          <p:nvPr>
            <p:ph sz="quarter" idx="13"/>
          </p:nvPr>
        </p:nvSpPr>
        <p:spPr>
          <a:xfrm>
            <a:off x="368300" y="1167830"/>
            <a:ext cx="8699500" cy="2870770"/>
          </a:xfrm>
        </p:spPr>
        <p:txBody>
          <a:bodyPr>
            <a:normAutofit/>
          </a:bodyPr>
          <a:lstStyle/>
          <a:p>
            <a:pPr>
              <a:spcBef>
                <a:spcPts val="1200"/>
              </a:spcBef>
              <a:spcAft>
                <a:spcPts val="0"/>
              </a:spcAft>
            </a:pPr>
            <a:r>
              <a:rPr lang="en-US" sz="2000" dirty="0"/>
              <a:t>Gold standard tool for assessing sleep</a:t>
            </a:r>
          </a:p>
          <a:p>
            <a:pPr>
              <a:spcBef>
                <a:spcPts val="1200"/>
              </a:spcBef>
              <a:spcAft>
                <a:spcPts val="0"/>
              </a:spcAft>
            </a:pPr>
            <a:r>
              <a:rPr lang="en-US" sz="2000" dirty="0"/>
              <a:t>Can identify modifiable factors affecting sleep (e.g., apnea)</a:t>
            </a:r>
          </a:p>
          <a:p>
            <a:pPr>
              <a:spcBef>
                <a:spcPts val="1200"/>
              </a:spcBef>
              <a:spcAft>
                <a:spcPts val="0"/>
              </a:spcAft>
            </a:pPr>
            <a:r>
              <a:rPr lang="en-US" sz="2000" dirty="0"/>
              <a:t>Typically done over one night in lab-setting</a:t>
            </a:r>
          </a:p>
          <a:p>
            <a:pPr>
              <a:spcBef>
                <a:spcPts val="1200"/>
              </a:spcBef>
              <a:spcAft>
                <a:spcPts val="0"/>
              </a:spcAft>
            </a:pPr>
            <a:r>
              <a:rPr lang="en-US" sz="2000" dirty="0"/>
              <a:t>Expensive tool for researchers</a:t>
            </a:r>
          </a:p>
          <a:p>
            <a:pPr>
              <a:spcBef>
                <a:spcPts val="1200"/>
              </a:spcBef>
              <a:spcAft>
                <a:spcPts val="0"/>
              </a:spcAft>
            </a:pPr>
            <a:r>
              <a:rPr lang="en-US" sz="2000" dirty="0"/>
              <a:t>Can be invasive for children and difficult to tolerate</a:t>
            </a:r>
          </a:p>
          <a:p>
            <a:pPr>
              <a:spcBef>
                <a:spcPts val="1200"/>
              </a:spcBef>
              <a:spcAft>
                <a:spcPts val="0"/>
              </a:spcAft>
            </a:pPr>
            <a:r>
              <a:rPr lang="en-US" sz="2000" dirty="0"/>
              <a:t>May not yield findings</a:t>
            </a:r>
          </a:p>
          <a:p>
            <a:pPr marL="45720" indent="0">
              <a:spcBef>
                <a:spcPts val="1200"/>
              </a:spcBef>
              <a:spcAft>
                <a:spcPts val="0"/>
              </a:spcAft>
              <a:buNone/>
            </a:pPr>
            <a:endParaRPr lang="en-US" sz="2000" dirty="0"/>
          </a:p>
          <a:p>
            <a:pPr marL="45720" indent="0">
              <a:lnSpc>
                <a:spcPct val="150000"/>
              </a:lnSpc>
              <a:spcBef>
                <a:spcPts val="0"/>
              </a:spcBef>
              <a:spcAft>
                <a:spcPts val="0"/>
              </a:spcAft>
              <a:buNone/>
            </a:pPr>
            <a:endParaRPr lang="en-US" sz="2400" dirty="0"/>
          </a:p>
          <a:p>
            <a:pPr marL="45720" indent="0">
              <a:lnSpc>
                <a:spcPct val="150000"/>
              </a:lnSpc>
              <a:spcBef>
                <a:spcPts val="0"/>
              </a:spcBef>
              <a:spcAft>
                <a:spcPts val="0"/>
              </a:spcAft>
              <a:buNone/>
            </a:pPr>
            <a:endParaRPr lang="en-US" dirty="0"/>
          </a:p>
        </p:txBody>
      </p:sp>
    </p:spTree>
    <p:extLst>
      <p:ext uri="{BB962C8B-B14F-4D97-AF65-F5344CB8AC3E}">
        <p14:creationId xmlns:p14="http://schemas.microsoft.com/office/powerpoint/2010/main" val="29715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543799" cy="18288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Behavioral Interventions for Bedtime Difficulties</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2"/>
          <p:cNvSpPr txBox="1">
            <a:spLocks/>
          </p:cNvSpPr>
          <p:nvPr/>
        </p:nvSpPr>
        <p:spPr>
          <a:xfrm>
            <a:off x="336549" y="1828800"/>
            <a:ext cx="8699500" cy="487680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nSpc>
                <a:spcPct val="200000"/>
              </a:lnSpc>
              <a:spcBef>
                <a:spcPts val="600"/>
              </a:spcBef>
              <a:spcAft>
                <a:spcPts val="0"/>
              </a:spcAft>
            </a:pPr>
            <a:r>
              <a:rPr lang="en-US" sz="2000" dirty="0"/>
              <a:t>Interventions for general population are indicated for IDDs</a:t>
            </a:r>
          </a:p>
          <a:p>
            <a:pPr>
              <a:lnSpc>
                <a:spcPct val="200000"/>
              </a:lnSpc>
              <a:spcBef>
                <a:spcPts val="600"/>
              </a:spcBef>
              <a:spcAft>
                <a:spcPts val="0"/>
              </a:spcAft>
            </a:pPr>
            <a:r>
              <a:rPr lang="en-US" sz="2000" dirty="0"/>
              <a:t>May need to add additional supports to enhance/prepare</a:t>
            </a:r>
          </a:p>
          <a:p>
            <a:pPr>
              <a:lnSpc>
                <a:spcPct val="200000"/>
              </a:lnSpc>
              <a:spcBef>
                <a:spcPts val="600"/>
              </a:spcBef>
              <a:spcAft>
                <a:spcPts val="0"/>
              </a:spcAft>
            </a:pPr>
            <a:r>
              <a:rPr lang="en-US" sz="2000" dirty="0"/>
              <a:t>May require more planning and persistence when implementing</a:t>
            </a:r>
          </a:p>
          <a:p>
            <a:pPr>
              <a:lnSpc>
                <a:spcPct val="200000"/>
              </a:lnSpc>
              <a:spcBef>
                <a:spcPts val="600"/>
              </a:spcBef>
              <a:spcAft>
                <a:spcPts val="0"/>
              </a:spcAft>
            </a:pPr>
            <a:r>
              <a:rPr lang="en-US" sz="2000" dirty="0"/>
              <a:t>Should consider additional factors that may need to be addressed</a:t>
            </a:r>
          </a:p>
          <a:p>
            <a:pPr marL="45720" indent="0">
              <a:spcBef>
                <a:spcPts val="0"/>
              </a:spcBef>
              <a:spcAft>
                <a:spcPts val="0"/>
              </a:spcAft>
              <a:buFont typeface="Georgia" pitchFamily="18" charset="0"/>
              <a:buNone/>
            </a:pPr>
            <a:endParaRPr lang="en-US" dirty="0"/>
          </a:p>
          <a:p>
            <a:pPr marL="45720" indent="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66799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543799" cy="18288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Behavioral Interventions for Bedtime Difficulties</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2"/>
          <p:cNvSpPr txBox="1">
            <a:spLocks/>
          </p:cNvSpPr>
          <p:nvPr/>
        </p:nvSpPr>
        <p:spPr>
          <a:xfrm>
            <a:off x="336549" y="1828800"/>
            <a:ext cx="8699500" cy="487680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spcBef>
                <a:spcPts val="600"/>
              </a:spcBef>
              <a:spcAft>
                <a:spcPts val="0"/>
              </a:spcAft>
              <a:buNone/>
            </a:pPr>
            <a:r>
              <a:rPr lang="en-US" sz="2000" dirty="0"/>
              <a:t>Maintaining Good Sleep Hygiene:</a:t>
            </a:r>
          </a:p>
          <a:p>
            <a:pPr marL="45720" indent="0">
              <a:spcBef>
                <a:spcPts val="600"/>
              </a:spcBef>
              <a:spcAft>
                <a:spcPts val="0"/>
              </a:spcAft>
              <a:buNone/>
            </a:pPr>
            <a:endParaRPr lang="en-US" sz="2000" dirty="0"/>
          </a:p>
          <a:p>
            <a:pPr>
              <a:spcBef>
                <a:spcPts val="600"/>
              </a:spcBef>
              <a:spcAft>
                <a:spcPts val="0"/>
              </a:spcAft>
              <a:buFont typeface="Arial" panose="020B0604020202020204" pitchFamily="34" charset="0"/>
              <a:buChar char="•"/>
            </a:pPr>
            <a:r>
              <a:rPr lang="en-US" sz="2000" dirty="0"/>
              <a:t>Consistent sleep/wake schedules every day</a:t>
            </a:r>
          </a:p>
          <a:p>
            <a:pPr>
              <a:spcBef>
                <a:spcPts val="600"/>
              </a:spcBef>
              <a:spcAft>
                <a:spcPts val="0"/>
              </a:spcAft>
              <a:buFont typeface="Arial" panose="020B0604020202020204" pitchFamily="34" charset="0"/>
              <a:buChar char="•"/>
            </a:pPr>
            <a:r>
              <a:rPr lang="en-US" sz="2000" dirty="0"/>
              <a:t>Predictable bedtime routine/visuals/timers/firm expectations</a:t>
            </a:r>
          </a:p>
          <a:p>
            <a:pPr>
              <a:spcBef>
                <a:spcPts val="600"/>
              </a:spcBef>
              <a:spcAft>
                <a:spcPts val="0"/>
              </a:spcAft>
              <a:buFont typeface="Arial" panose="020B0604020202020204" pitchFamily="34" charset="0"/>
              <a:buChar char="•"/>
            </a:pPr>
            <a:r>
              <a:rPr lang="en-US" sz="2000" dirty="0"/>
              <a:t>Environmental changes (comfort of room, limit light exposure, remove electronics)</a:t>
            </a:r>
          </a:p>
          <a:p>
            <a:pPr>
              <a:spcBef>
                <a:spcPts val="600"/>
              </a:spcBef>
              <a:spcAft>
                <a:spcPts val="0"/>
              </a:spcAft>
              <a:buFont typeface="Arial" panose="020B0604020202020204" pitchFamily="34" charset="0"/>
              <a:buChar char="•"/>
            </a:pPr>
            <a:r>
              <a:rPr lang="en-US" sz="2000" dirty="0"/>
              <a:t>Decrease nap time in older children</a:t>
            </a:r>
          </a:p>
          <a:p>
            <a:pPr>
              <a:spcBef>
                <a:spcPts val="600"/>
              </a:spcBef>
              <a:spcAft>
                <a:spcPts val="0"/>
              </a:spcAft>
              <a:buFont typeface="Arial" panose="020B0604020202020204" pitchFamily="34" charset="0"/>
              <a:buChar char="•"/>
            </a:pPr>
            <a:r>
              <a:rPr lang="en-US" sz="2000" dirty="0"/>
              <a:t>Avoid caffeine or stimulating activities prior to bed</a:t>
            </a:r>
          </a:p>
          <a:p>
            <a:pPr>
              <a:spcBef>
                <a:spcPts val="600"/>
              </a:spcBef>
              <a:spcAft>
                <a:spcPts val="0"/>
              </a:spcAft>
              <a:buFont typeface="Arial" panose="020B0604020202020204" pitchFamily="34" charset="0"/>
              <a:buChar char="•"/>
            </a:pPr>
            <a:r>
              <a:rPr lang="en-US" sz="2000" dirty="0"/>
              <a:t>Increase physical exercise during the day</a:t>
            </a:r>
          </a:p>
          <a:p>
            <a:pPr>
              <a:spcBef>
                <a:spcPts val="600"/>
              </a:spcBef>
              <a:spcAft>
                <a:spcPts val="0"/>
              </a:spcAft>
              <a:buFont typeface="Arial" panose="020B0604020202020204" pitchFamily="34" charset="0"/>
              <a:buChar char="•"/>
            </a:pPr>
            <a:r>
              <a:rPr lang="en-US" sz="2000" dirty="0"/>
              <a:t>Address safety issues</a:t>
            </a:r>
          </a:p>
          <a:p>
            <a:pPr>
              <a:spcBef>
                <a:spcPts val="600"/>
              </a:spcBef>
              <a:spcAft>
                <a:spcPts val="0"/>
              </a:spcAft>
              <a:buFont typeface="Arial" panose="020B0604020202020204" pitchFamily="34" charset="0"/>
              <a:buChar char="•"/>
            </a:pPr>
            <a:r>
              <a:rPr lang="en-US" sz="2000" dirty="0"/>
              <a:t>Discuss potential medication side effects with prescribing physician</a:t>
            </a:r>
          </a:p>
          <a:p>
            <a:pPr marL="45720" indent="0">
              <a:spcBef>
                <a:spcPts val="0"/>
              </a:spcBef>
              <a:spcAft>
                <a:spcPts val="0"/>
              </a:spcAft>
              <a:buFont typeface="Georgia" pitchFamily="18" charset="0"/>
              <a:buNone/>
            </a:pPr>
            <a:endParaRPr lang="en-US" dirty="0"/>
          </a:p>
          <a:p>
            <a:pPr marL="45720" indent="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93944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543799" cy="18288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Behavioral Interventions for Bedtime Difficulties</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0747" r="621"/>
          <a:stretch/>
        </p:blipFill>
        <p:spPr>
          <a:xfrm>
            <a:off x="5562600" y="4038600"/>
            <a:ext cx="2559049" cy="2207180"/>
          </a:xfrm>
          <a:prstGeom prst="rect">
            <a:avLst/>
          </a:prstGeom>
        </p:spPr>
      </p:pic>
      <p:sp>
        <p:nvSpPr>
          <p:cNvPr id="8" name="Content Placeholder 2"/>
          <p:cNvSpPr txBox="1">
            <a:spLocks/>
          </p:cNvSpPr>
          <p:nvPr/>
        </p:nvSpPr>
        <p:spPr>
          <a:xfrm>
            <a:off x="336549" y="1828800"/>
            <a:ext cx="8699500" cy="499872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spcBef>
                <a:spcPts val="600"/>
              </a:spcBef>
              <a:spcAft>
                <a:spcPts val="0"/>
              </a:spcAft>
              <a:buNone/>
            </a:pPr>
            <a:r>
              <a:rPr lang="en-US" sz="2000" dirty="0"/>
              <a:t>For Sleep-Onset Association Problems:</a:t>
            </a:r>
          </a:p>
          <a:p>
            <a:pPr marL="45720" indent="0">
              <a:spcBef>
                <a:spcPts val="600"/>
              </a:spcBef>
              <a:spcAft>
                <a:spcPts val="0"/>
              </a:spcAft>
              <a:buNone/>
            </a:pPr>
            <a:endParaRPr lang="en-US" sz="2000" dirty="0"/>
          </a:p>
          <a:p>
            <a:pPr>
              <a:spcBef>
                <a:spcPts val="600"/>
              </a:spcBef>
              <a:spcAft>
                <a:spcPts val="0"/>
              </a:spcAft>
              <a:buFont typeface="Arial" panose="020B0604020202020204" pitchFamily="34" charset="0"/>
              <a:buChar char="•"/>
            </a:pPr>
            <a:r>
              <a:rPr lang="en-US" sz="2000" dirty="0"/>
              <a:t>Maintain good sleep hygiene</a:t>
            </a:r>
          </a:p>
          <a:p>
            <a:pPr>
              <a:spcBef>
                <a:spcPts val="600"/>
              </a:spcBef>
              <a:spcAft>
                <a:spcPts val="0"/>
              </a:spcAft>
              <a:buFont typeface="Arial" panose="020B0604020202020204" pitchFamily="34" charset="0"/>
              <a:buChar char="•"/>
            </a:pPr>
            <a:r>
              <a:rPr lang="en-US" sz="2000" dirty="0"/>
              <a:t>Full extinction methods (“cry it out”)</a:t>
            </a:r>
          </a:p>
          <a:p>
            <a:pPr>
              <a:spcBef>
                <a:spcPts val="600"/>
              </a:spcBef>
              <a:spcAft>
                <a:spcPts val="0"/>
              </a:spcAft>
              <a:buFont typeface="Arial" panose="020B0604020202020204" pitchFamily="34" charset="0"/>
              <a:buChar char="•"/>
            </a:pPr>
            <a:r>
              <a:rPr lang="en-US" sz="2000" dirty="0"/>
              <a:t>Gradual extinction procedure (check-in, check-out procedure)</a:t>
            </a:r>
          </a:p>
          <a:p>
            <a:pPr>
              <a:spcBef>
                <a:spcPts val="600"/>
              </a:spcBef>
              <a:spcAft>
                <a:spcPts val="0"/>
              </a:spcAft>
              <a:buFont typeface="Arial" panose="020B0604020202020204" pitchFamily="34" charset="0"/>
              <a:buChar char="•"/>
            </a:pPr>
            <a:r>
              <a:rPr lang="en-US" sz="2000" dirty="0"/>
              <a:t>Parental fading (move toward the door)</a:t>
            </a:r>
          </a:p>
          <a:p>
            <a:pPr>
              <a:spcBef>
                <a:spcPts val="600"/>
              </a:spcBef>
              <a:spcAft>
                <a:spcPts val="0"/>
              </a:spcAft>
              <a:buFont typeface="Arial" panose="020B0604020202020204" pitchFamily="34" charset="0"/>
              <a:buChar char="•"/>
            </a:pPr>
            <a:r>
              <a:rPr lang="en-US" sz="2000" dirty="0"/>
              <a:t>Proactive scheduled awakenings</a:t>
            </a:r>
          </a:p>
          <a:p>
            <a:pPr>
              <a:spcBef>
                <a:spcPts val="600"/>
              </a:spcBef>
              <a:spcAft>
                <a:spcPts val="0"/>
              </a:spcAft>
              <a:buFont typeface="Arial" panose="020B0604020202020204" pitchFamily="34" charset="0"/>
              <a:buChar char="•"/>
            </a:pPr>
            <a:r>
              <a:rPr lang="en-US" sz="2000" dirty="0"/>
              <a:t>Use transitional (comfort) objects</a:t>
            </a:r>
          </a:p>
          <a:p>
            <a:pPr>
              <a:spcBef>
                <a:spcPts val="600"/>
              </a:spcBef>
              <a:spcAft>
                <a:spcPts val="0"/>
              </a:spcAft>
              <a:buFont typeface="Arial" panose="020B0604020202020204" pitchFamily="34" charset="0"/>
              <a:buChar char="•"/>
            </a:pPr>
            <a:r>
              <a:rPr lang="en-US" sz="2000" dirty="0"/>
              <a:t>Reward systems</a:t>
            </a:r>
          </a:p>
          <a:p>
            <a:pPr>
              <a:spcBef>
                <a:spcPts val="600"/>
              </a:spcBef>
              <a:spcAft>
                <a:spcPts val="0"/>
              </a:spcAft>
              <a:buFont typeface="Arial" panose="020B0604020202020204" pitchFamily="34" charset="0"/>
              <a:buChar char="•"/>
            </a:pPr>
            <a:r>
              <a:rPr lang="en-US" sz="2000" dirty="0"/>
              <a:t>Bedtime pass</a:t>
            </a:r>
          </a:p>
          <a:p>
            <a:pPr>
              <a:spcBef>
                <a:spcPts val="600"/>
              </a:spcBef>
              <a:spcAft>
                <a:spcPts val="0"/>
              </a:spcAft>
              <a:buFont typeface="Arial" panose="020B0604020202020204" pitchFamily="34" charset="0"/>
              <a:buChar char="•"/>
            </a:pPr>
            <a:r>
              <a:rPr lang="en-US" sz="2000" dirty="0"/>
              <a:t>“Sleep fairy”</a:t>
            </a:r>
          </a:p>
          <a:p>
            <a:pPr marL="45720" indent="0">
              <a:spcBef>
                <a:spcPts val="600"/>
              </a:spcBef>
              <a:spcAft>
                <a:spcPts val="0"/>
              </a:spcAft>
              <a:buNone/>
            </a:pPr>
            <a:endParaRPr lang="en-US" sz="2000" dirty="0"/>
          </a:p>
          <a:p>
            <a:pPr marL="45720" indent="0">
              <a:spcBef>
                <a:spcPts val="0"/>
              </a:spcBef>
              <a:spcAft>
                <a:spcPts val="0"/>
              </a:spcAft>
              <a:buFont typeface="Georgia" pitchFamily="18" charset="0"/>
              <a:buNone/>
            </a:pPr>
            <a:endParaRPr lang="en-US" dirty="0"/>
          </a:p>
          <a:p>
            <a:pPr marL="45720" indent="0">
              <a:spcBef>
                <a:spcPts val="0"/>
              </a:spcBef>
              <a:spcAft>
                <a:spcPts val="0"/>
              </a:spcAft>
              <a:buNone/>
            </a:pPr>
            <a:endParaRPr lang="en-US" dirty="0"/>
          </a:p>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5293280"/>
            <a:ext cx="952500" cy="952500"/>
          </a:xfrm>
          <a:prstGeom prst="rect">
            <a:avLst/>
          </a:prstGeom>
        </p:spPr>
      </p:pic>
    </p:spTree>
    <p:extLst>
      <p:ext uri="{BB962C8B-B14F-4D97-AF65-F5344CB8AC3E}">
        <p14:creationId xmlns:p14="http://schemas.microsoft.com/office/powerpoint/2010/main" val="128344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543799" cy="18288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Behavioral Interventions for Bedtime Difficulties</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2"/>
          <p:cNvSpPr txBox="1">
            <a:spLocks/>
          </p:cNvSpPr>
          <p:nvPr/>
        </p:nvSpPr>
        <p:spPr>
          <a:xfrm>
            <a:off x="336549" y="1859280"/>
            <a:ext cx="8699500" cy="499872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spcBef>
                <a:spcPts val="600"/>
              </a:spcBef>
              <a:spcAft>
                <a:spcPts val="0"/>
              </a:spcAft>
              <a:buNone/>
            </a:pPr>
            <a:r>
              <a:rPr lang="en-US" sz="2000" dirty="0"/>
              <a:t>For Limit Setting Problems</a:t>
            </a:r>
          </a:p>
          <a:p>
            <a:pPr marL="45720" indent="0">
              <a:spcBef>
                <a:spcPts val="600"/>
              </a:spcBef>
              <a:spcAft>
                <a:spcPts val="0"/>
              </a:spcAft>
              <a:buNone/>
            </a:pPr>
            <a:endParaRPr lang="en-US" sz="2000" dirty="0"/>
          </a:p>
          <a:p>
            <a:pPr>
              <a:spcBef>
                <a:spcPts val="600"/>
              </a:spcBef>
              <a:spcAft>
                <a:spcPts val="0"/>
              </a:spcAft>
              <a:buFont typeface="Arial" panose="020B0604020202020204" pitchFamily="34" charset="0"/>
              <a:buChar char="•"/>
            </a:pPr>
            <a:r>
              <a:rPr lang="en-US" sz="2000" dirty="0"/>
              <a:t>Maintain good sleep hygiene, focusing on consistent and relaxing bedtime routine</a:t>
            </a:r>
          </a:p>
          <a:p>
            <a:pPr>
              <a:spcBef>
                <a:spcPts val="600"/>
              </a:spcBef>
              <a:spcAft>
                <a:spcPts val="0"/>
              </a:spcAft>
              <a:buFont typeface="Arial" panose="020B0604020202020204" pitchFamily="34" charset="0"/>
              <a:buChar char="•"/>
            </a:pPr>
            <a:r>
              <a:rPr lang="en-US" sz="2000" dirty="0"/>
              <a:t>Use visual supports and schedules to reinforce routine</a:t>
            </a:r>
          </a:p>
          <a:p>
            <a:pPr>
              <a:spcBef>
                <a:spcPts val="600"/>
              </a:spcBef>
              <a:spcAft>
                <a:spcPts val="0"/>
              </a:spcAft>
              <a:buFont typeface="Arial" panose="020B0604020202020204" pitchFamily="34" charset="0"/>
              <a:buChar char="•"/>
            </a:pPr>
            <a:r>
              <a:rPr lang="en-US" sz="2000" dirty="0"/>
              <a:t>Transition cues (timer nightlight)</a:t>
            </a:r>
          </a:p>
          <a:p>
            <a:pPr>
              <a:spcBef>
                <a:spcPts val="600"/>
              </a:spcBef>
              <a:spcAft>
                <a:spcPts val="0"/>
              </a:spcAft>
              <a:buFont typeface="Arial" panose="020B0604020202020204" pitchFamily="34" charset="0"/>
              <a:buChar char="•"/>
            </a:pPr>
            <a:r>
              <a:rPr lang="en-US" sz="2000" dirty="0"/>
              <a:t>Reward systems</a:t>
            </a:r>
          </a:p>
          <a:p>
            <a:pPr marL="45720" indent="0">
              <a:spcBef>
                <a:spcPts val="0"/>
              </a:spcBef>
              <a:spcAft>
                <a:spcPts val="0"/>
              </a:spcAft>
              <a:buFont typeface="Georgia" pitchFamily="18" charset="0"/>
              <a:buNone/>
            </a:pPr>
            <a:endParaRPr lang="en-US" dirty="0"/>
          </a:p>
          <a:p>
            <a:pPr marL="45720" indent="0">
              <a:spcBef>
                <a:spcPts val="0"/>
              </a:spcBef>
              <a:spcAft>
                <a:spcPts val="0"/>
              </a:spcAft>
              <a:buNone/>
            </a:pP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4110225"/>
            <a:ext cx="2143414" cy="2736273"/>
          </a:xfrm>
          <a:prstGeom prst="rect">
            <a:avLst/>
          </a:prstGeom>
        </p:spPr>
      </p:pic>
      <p:pic>
        <p:nvPicPr>
          <p:cNvPr id="3" name="Picture 2"/>
          <p:cNvPicPr>
            <a:picLocks noChangeAspect="1"/>
          </p:cNvPicPr>
          <p:nvPr/>
        </p:nvPicPr>
        <p:blipFill>
          <a:blip r:embed="rId4"/>
          <a:stretch>
            <a:fillRect/>
          </a:stretch>
        </p:blipFill>
        <p:spPr>
          <a:xfrm>
            <a:off x="5638800" y="4724400"/>
            <a:ext cx="1514475" cy="1514475"/>
          </a:xfrm>
          <a:prstGeom prst="rect">
            <a:avLst/>
          </a:prstGeom>
        </p:spPr>
      </p:pic>
    </p:spTree>
    <p:extLst>
      <p:ext uri="{BB962C8B-B14F-4D97-AF65-F5344CB8AC3E}">
        <p14:creationId xmlns:p14="http://schemas.microsoft.com/office/powerpoint/2010/main" val="393744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543799"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Behavioral Interventions</a:t>
            </a:r>
            <a:r>
              <a:rPr lang="en-US" dirty="0">
                <a:effectLst>
                  <a:outerShdw blurRad="38100" dist="38100" dir="2700000" algn="tl">
                    <a:srgbClr val="000000">
                      <a:alpha val="43137"/>
                    </a:srgbClr>
                  </a:outerShdw>
                </a:effectLst>
                <a:latin typeface="+mn-lt"/>
              </a:rPr>
              <a:t/>
            </a:r>
            <a:br>
              <a:rPr lang="en-US" dirty="0">
                <a:effectLst>
                  <a:outerShdw blurRad="38100" dist="38100" dir="2700000" algn="tl">
                    <a:srgbClr val="000000">
                      <a:alpha val="43137"/>
                    </a:srgbClr>
                  </a:outerShdw>
                </a:effectLst>
                <a:latin typeface="+mn-lt"/>
              </a:rPr>
            </a:br>
            <a:r>
              <a:rPr lang="en-US" sz="3200" dirty="0">
                <a:effectLst>
                  <a:outerShdw blurRad="38100" dist="38100" dir="2700000" algn="tl">
                    <a:srgbClr val="000000">
                      <a:alpha val="43137"/>
                    </a:srgbClr>
                  </a:outerShdw>
                </a:effectLst>
                <a:latin typeface="+mn-lt"/>
              </a:rPr>
              <a:t>Example Reward Chart</a:t>
            </a:r>
          </a:p>
        </p:txBody>
      </p:sp>
      <p:sp>
        <p:nvSpPr>
          <p:cNvPr id="3" name="Content Placeholder 2"/>
          <p:cNvSpPr>
            <a:spLocks noGrp="1"/>
          </p:cNvSpPr>
          <p:nvPr>
            <p:ph sz="quarter" idx="13"/>
          </p:nvPr>
        </p:nvSpPr>
        <p:spPr>
          <a:xfrm>
            <a:off x="345888" y="1447800"/>
            <a:ext cx="8699500" cy="4876800"/>
          </a:xfrm>
        </p:spPr>
        <p:txBody>
          <a:bodyPr/>
          <a:lstStyle/>
          <a:p>
            <a:pPr marL="45720" indent="0">
              <a:spcBef>
                <a:spcPts val="0"/>
              </a:spcBef>
              <a:spcAft>
                <a:spcPts val="0"/>
              </a:spcAft>
              <a:buNone/>
            </a:pPr>
            <a:endParaRPr lang="en-US" sz="2400" dirty="0"/>
          </a:p>
          <a:p>
            <a:pPr marL="45720" indent="0">
              <a:spcBef>
                <a:spcPts val="0"/>
              </a:spcBef>
              <a:spcAft>
                <a:spcPts val="0"/>
              </a:spcAft>
              <a:buNone/>
            </a:pPr>
            <a:endParaRPr lang="en-US" dirty="0"/>
          </a:p>
          <a:p>
            <a:pPr>
              <a:spcBef>
                <a:spcPts val="0"/>
              </a:spcBef>
              <a:spcAft>
                <a:spcPts val="0"/>
              </a:spcAft>
            </a:pPr>
            <a:endParaRPr lang="en-US" dirty="0"/>
          </a:p>
          <a:p>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860" y="1752600"/>
            <a:ext cx="7024878" cy="4754570"/>
          </a:xfrm>
          <a:prstGeom prst="rect">
            <a:avLst/>
          </a:prstGeom>
        </p:spPr>
      </p:pic>
    </p:spTree>
    <p:extLst>
      <p:ext uri="{BB962C8B-B14F-4D97-AF65-F5344CB8AC3E}">
        <p14:creationId xmlns:p14="http://schemas.microsoft.com/office/powerpoint/2010/main" val="419985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543799" cy="18288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Cognitive-Behavioral Interventions for Insomnia</a:t>
            </a:r>
          </a:p>
        </p:txBody>
      </p:sp>
      <p:sp>
        <p:nvSpPr>
          <p:cNvPr id="3" name="Content Placeholder 2"/>
          <p:cNvSpPr>
            <a:spLocks noGrp="1"/>
          </p:cNvSpPr>
          <p:nvPr>
            <p:ph sz="quarter" idx="13"/>
          </p:nvPr>
        </p:nvSpPr>
        <p:spPr>
          <a:xfrm>
            <a:off x="185420" y="1981200"/>
            <a:ext cx="8915400" cy="5295900"/>
          </a:xfrm>
        </p:spPr>
        <p:txBody>
          <a:bodyPr/>
          <a:lstStyle/>
          <a:p>
            <a:pPr>
              <a:spcBef>
                <a:spcPts val="1200"/>
              </a:spcBef>
              <a:spcAft>
                <a:spcPts val="0"/>
              </a:spcAft>
              <a:buFont typeface="Arial" panose="020B0604020202020204" pitchFamily="34" charset="0"/>
              <a:buChar char="•"/>
            </a:pPr>
            <a:r>
              <a:rPr lang="en-US" sz="2000" dirty="0"/>
              <a:t>Spielman’s 3-P Model of Insomnia: </a:t>
            </a:r>
          </a:p>
          <a:p>
            <a:pPr marL="502920" indent="-457200">
              <a:spcBef>
                <a:spcPts val="1200"/>
              </a:spcBef>
              <a:spcAft>
                <a:spcPts val="0"/>
              </a:spcAft>
              <a:buAutoNum type="arabicParenBoth"/>
            </a:pPr>
            <a:r>
              <a:rPr lang="en-US" sz="2000" dirty="0"/>
              <a:t>predisposing factors (biological, personality)</a:t>
            </a:r>
          </a:p>
          <a:p>
            <a:pPr marL="502920" indent="-457200">
              <a:spcBef>
                <a:spcPts val="1200"/>
              </a:spcBef>
              <a:spcAft>
                <a:spcPts val="0"/>
              </a:spcAft>
              <a:buAutoNum type="arabicParenBoth"/>
            </a:pPr>
            <a:r>
              <a:rPr lang="en-US" sz="2000" dirty="0"/>
              <a:t>precipitating events (stressful or disruptive events to sleep routine)</a:t>
            </a:r>
          </a:p>
          <a:p>
            <a:pPr marL="502920" indent="-457200">
              <a:spcBef>
                <a:spcPts val="1200"/>
              </a:spcBef>
              <a:spcAft>
                <a:spcPts val="0"/>
              </a:spcAft>
              <a:buAutoNum type="arabicParenBoth"/>
            </a:pPr>
            <a:r>
              <a:rPr lang="en-US" sz="2000" dirty="0"/>
              <a:t>perpetuating mechanisms (anxiety, daytime napping, negative sleep associations)</a:t>
            </a:r>
          </a:p>
          <a:p>
            <a:pPr marL="45720" indent="0">
              <a:spcBef>
                <a:spcPts val="1200"/>
              </a:spcBef>
              <a:spcAft>
                <a:spcPts val="0"/>
              </a:spcAft>
              <a:buNone/>
            </a:pPr>
            <a:endParaRPr lang="en-US" sz="2000" dirty="0"/>
          </a:p>
          <a:p>
            <a:pPr>
              <a:spcBef>
                <a:spcPts val="1200"/>
              </a:spcBef>
              <a:spcAft>
                <a:spcPts val="0"/>
              </a:spcAft>
              <a:buFont typeface="Arial" panose="020B0604020202020204" pitchFamily="34" charset="0"/>
              <a:buChar char="•"/>
            </a:pPr>
            <a:r>
              <a:rPr lang="en-US" sz="2000" dirty="0"/>
              <a:t>Goal is to increase sleep efficiency (SE) gradually, so you might initially decrease time spent in bed: </a:t>
            </a:r>
          </a:p>
          <a:p>
            <a:pPr marL="45720" indent="0" algn="ctr">
              <a:spcBef>
                <a:spcPts val="1200"/>
              </a:spcBef>
              <a:spcAft>
                <a:spcPts val="0"/>
              </a:spcAft>
              <a:buNone/>
            </a:pPr>
            <a:r>
              <a:rPr lang="en-US" sz="2000" dirty="0"/>
              <a:t>SE = (time sleeping / time in bed) x 100%</a:t>
            </a:r>
          </a:p>
          <a:p>
            <a:pPr>
              <a:spcBef>
                <a:spcPts val="1200"/>
              </a:spcBef>
              <a:spcAft>
                <a:spcPts val="0"/>
              </a:spcAft>
              <a:buFont typeface="Arial" panose="020B0604020202020204" pitchFamily="34" charset="0"/>
              <a:buChar char="•"/>
            </a:pPr>
            <a:r>
              <a:rPr lang="en-US" sz="2000" dirty="0"/>
              <a:t>Cognitive and behavioral strategies are used to address sleep-related anxiety and difficulties with sleep onset</a:t>
            </a:r>
          </a:p>
          <a:p>
            <a:pPr marL="45720" indent="0">
              <a:spcBef>
                <a:spcPts val="1200"/>
              </a:spcBef>
              <a:spcAft>
                <a:spcPts val="0"/>
              </a:spcAft>
              <a:buNone/>
            </a:pPr>
            <a:endParaRPr lang="en-US" sz="2000" dirty="0"/>
          </a:p>
          <a:p>
            <a:pPr marL="45720" indent="0">
              <a:spcBef>
                <a:spcPts val="1200"/>
              </a:spcBef>
              <a:spcAft>
                <a:spcPts val="0"/>
              </a:spcAft>
              <a:buNone/>
            </a:pPr>
            <a:endParaRPr lang="en-US" dirty="0"/>
          </a:p>
          <a:p>
            <a:pPr>
              <a:spcBef>
                <a:spcPts val="0"/>
              </a:spcBef>
              <a:spcAft>
                <a:spcPts val="0"/>
              </a:spcAft>
            </a:pPr>
            <a:endParaRPr lang="en-US" dirty="0"/>
          </a:p>
          <a:p>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5598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62" y="127294"/>
            <a:ext cx="8995437"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Significance of Sleep</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1"/>
          <p:cNvSpPr txBox="1">
            <a:spLocks/>
          </p:cNvSpPr>
          <p:nvPr/>
        </p:nvSpPr>
        <p:spPr>
          <a:xfrm>
            <a:off x="3647303" y="2066951"/>
            <a:ext cx="249555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2400" dirty="0">
                <a:effectLst>
                  <a:outerShdw blurRad="38100" dist="38100" dir="2700000" algn="tl">
                    <a:srgbClr val="000000">
                      <a:alpha val="43137"/>
                    </a:srgbClr>
                  </a:outerShdw>
                </a:effectLst>
                <a:latin typeface="+mn-lt"/>
              </a:rPr>
              <a:t>Behavioral Challenges</a:t>
            </a:r>
          </a:p>
        </p:txBody>
      </p:sp>
      <p:sp>
        <p:nvSpPr>
          <p:cNvPr id="12" name="Title 1"/>
          <p:cNvSpPr txBox="1">
            <a:spLocks/>
          </p:cNvSpPr>
          <p:nvPr/>
        </p:nvSpPr>
        <p:spPr>
          <a:xfrm>
            <a:off x="5056929" y="2971964"/>
            <a:ext cx="2495550" cy="11049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2400" dirty="0">
                <a:effectLst>
                  <a:outerShdw blurRad="38100" dist="38100" dir="2700000" algn="tl">
                    <a:srgbClr val="000000">
                      <a:alpha val="43137"/>
                    </a:srgbClr>
                  </a:outerShdw>
                </a:effectLst>
                <a:latin typeface="+mn-lt"/>
              </a:rPr>
              <a:t>Health &amp; Immunity</a:t>
            </a:r>
          </a:p>
        </p:txBody>
      </p:sp>
      <p:sp>
        <p:nvSpPr>
          <p:cNvPr id="15" name="Curved Left Arrow 14"/>
          <p:cNvSpPr/>
          <p:nvPr/>
        </p:nvSpPr>
        <p:spPr>
          <a:xfrm rot="3408434">
            <a:off x="4914514" y="2595767"/>
            <a:ext cx="1820033" cy="5387441"/>
          </a:xfrm>
          <a:prstGeom prst="curvedLeftArrow">
            <a:avLst>
              <a:gd name="adj1" fmla="val 11536"/>
              <a:gd name="adj2" fmla="val 32906"/>
              <a:gd name="adj3" fmla="val 3048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Curved Left Arrow 28"/>
          <p:cNvSpPr/>
          <p:nvPr/>
        </p:nvSpPr>
        <p:spPr>
          <a:xfrm rot="13157658">
            <a:off x="1520522" y="63515"/>
            <a:ext cx="2222350" cy="5366749"/>
          </a:xfrm>
          <a:prstGeom prst="curvedLeftArrow">
            <a:avLst>
              <a:gd name="adj1" fmla="val 11536"/>
              <a:gd name="adj2" fmla="val 32906"/>
              <a:gd name="adj3" fmla="val 3048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itle 1"/>
          <p:cNvSpPr txBox="1">
            <a:spLocks/>
          </p:cNvSpPr>
          <p:nvPr/>
        </p:nvSpPr>
        <p:spPr>
          <a:xfrm>
            <a:off x="1676398" y="4452424"/>
            <a:ext cx="2791482" cy="1235639"/>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3600" dirty="0">
                <a:effectLst>
                  <a:outerShdw blurRad="38100" dist="38100" dir="2700000" algn="tl">
                    <a:srgbClr val="000000">
                      <a:alpha val="43137"/>
                    </a:srgbClr>
                  </a:outerShdw>
                </a:effectLst>
                <a:latin typeface="+mn-lt"/>
              </a:rPr>
              <a:t>Sleep Problems</a:t>
            </a:r>
          </a:p>
        </p:txBody>
      </p:sp>
      <p:sp>
        <p:nvSpPr>
          <p:cNvPr id="31" name="Title 1"/>
          <p:cNvSpPr txBox="1">
            <a:spLocks/>
          </p:cNvSpPr>
          <p:nvPr/>
        </p:nvSpPr>
        <p:spPr>
          <a:xfrm>
            <a:off x="4668605" y="1184866"/>
            <a:ext cx="2495550" cy="11811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2400" dirty="0">
                <a:effectLst>
                  <a:outerShdw blurRad="38100" dist="38100" dir="2700000" algn="tl">
                    <a:srgbClr val="000000">
                      <a:alpha val="43137"/>
                    </a:srgbClr>
                  </a:outerShdw>
                </a:effectLst>
                <a:latin typeface="+mn-lt"/>
              </a:rPr>
              <a:t>Emotional Difficulties</a:t>
            </a:r>
          </a:p>
        </p:txBody>
      </p:sp>
      <p:sp>
        <p:nvSpPr>
          <p:cNvPr id="32" name="Title 1"/>
          <p:cNvSpPr txBox="1">
            <a:spLocks/>
          </p:cNvSpPr>
          <p:nvPr/>
        </p:nvSpPr>
        <p:spPr>
          <a:xfrm>
            <a:off x="5741285" y="1985658"/>
            <a:ext cx="249555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2400" dirty="0">
                <a:effectLst>
                  <a:outerShdw blurRad="38100" dist="38100" dir="2700000" algn="tl">
                    <a:srgbClr val="000000">
                      <a:alpha val="43137"/>
                    </a:srgbClr>
                  </a:outerShdw>
                </a:effectLst>
                <a:latin typeface="+mn-lt"/>
              </a:rPr>
              <a:t>Cognitive Dysfunction</a:t>
            </a:r>
          </a:p>
        </p:txBody>
      </p:sp>
      <p:sp>
        <p:nvSpPr>
          <p:cNvPr id="16" name="Title 1">
            <a:extLst>
              <a:ext uri="{FF2B5EF4-FFF2-40B4-BE49-F238E27FC236}">
                <a16:creationId xmlns:a16="http://schemas.microsoft.com/office/drawing/2014/main" id="{4A10192B-C2A1-43A4-8DA4-C40130869B62}"/>
              </a:ext>
            </a:extLst>
          </p:cNvPr>
          <p:cNvSpPr txBox="1">
            <a:spLocks/>
          </p:cNvSpPr>
          <p:nvPr/>
        </p:nvSpPr>
        <p:spPr>
          <a:xfrm rot="19878042">
            <a:off x="3416782" y="3044098"/>
            <a:ext cx="2495550" cy="11049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3200" dirty="0">
                <a:solidFill>
                  <a:srgbClr val="FF0000"/>
                </a:solidFill>
                <a:effectLst>
                  <a:outerShdw blurRad="38100" dist="38100" dir="2700000" algn="tl">
                    <a:srgbClr val="000000">
                      <a:alpha val="43137"/>
                    </a:srgbClr>
                  </a:outerShdw>
                </a:effectLst>
                <a:latin typeface="+mn-lt"/>
              </a:rPr>
              <a:t>Family Distress</a:t>
            </a:r>
          </a:p>
        </p:txBody>
      </p:sp>
      <p:sp>
        <p:nvSpPr>
          <p:cNvPr id="17" name="Title 1">
            <a:extLst>
              <a:ext uri="{FF2B5EF4-FFF2-40B4-BE49-F238E27FC236}">
                <a16:creationId xmlns:a16="http://schemas.microsoft.com/office/drawing/2014/main" id="{3AA304F6-A2E7-4B44-922C-8512C15F0609}"/>
              </a:ext>
            </a:extLst>
          </p:cNvPr>
          <p:cNvSpPr txBox="1">
            <a:spLocks/>
          </p:cNvSpPr>
          <p:nvPr/>
        </p:nvSpPr>
        <p:spPr>
          <a:xfrm rot="993227">
            <a:off x="6433010" y="1130823"/>
            <a:ext cx="2818077" cy="11049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2800" dirty="0">
                <a:solidFill>
                  <a:srgbClr val="FF0000"/>
                </a:solidFill>
                <a:effectLst>
                  <a:outerShdw blurRad="38100" dist="38100" dir="2700000" algn="tl">
                    <a:srgbClr val="000000">
                      <a:alpha val="43137"/>
                    </a:srgbClr>
                  </a:outerShdw>
                </a:effectLst>
                <a:latin typeface="+mn-lt"/>
              </a:rPr>
              <a:t>Functional Impairments</a:t>
            </a:r>
          </a:p>
        </p:txBody>
      </p:sp>
    </p:spTree>
    <p:extLst>
      <p:ext uri="{BB962C8B-B14F-4D97-AF65-F5344CB8AC3E}">
        <p14:creationId xmlns:p14="http://schemas.microsoft.com/office/powerpoint/2010/main" val="34071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543799" cy="18288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Cognitive-Behavioral Interventions for Insomnia</a:t>
            </a:r>
          </a:p>
        </p:txBody>
      </p:sp>
      <p:sp>
        <p:nvSpPr>
          <p:cNvPr id="3" name="Content Placeholder 2"/>
          <p:cNvSpPr>
            <a:spLocks noGrp="1"/>
          </p:cNvSpPr>
          <p:nvPr>
            <p:ph sz="quarter" idx="13"/>
          </p:nvPr>
        </p:nvSpPr>
        <p:spPr>
          <a:xfrm>
            <a:off x="185420" y="1828800"/>
            <a:ext cx="8915400" cy="5295900"/>
          </a:xfrm>
        </p:spPr>
        <p:txBody>
          <a:bodyPr/>
          <a:lstStyle/>
          <a:p>
            <a:pPr>
              <a:spcBef>
                <a:spcPts val="1200"/>
              </a:spcBef>
              <a:spcAft>
                <a:spcPts val="0"/>
              </a:spcAft>
              <a:buFont typeface="Arial" panose="020B0604020202020204" pitchFamily="34" charset="0"/>
              <a:buChar char="•"/>
            </a:pPr>
            <a:r>
              <a:rPr lang="en-US" sz="2000" dirty="0"/>
              <a:t>Select routine sleep and wake times based on general sleep drive</a:t>
            </a:r>
          </a:p>
          <a:p>
            <a:pPr>
              <a:spcBef>
                <a:spcPts val="1200"/>
              </a:spcBef>
              <a:spcAft>
                <a:spcPts val="0"/>
              </a:spcAft>
              <a:buFont typeface="Arial" panose="020B0604020202020204" pitchFamily="34" charset="0"/>
              <a:buChar char="•"/>
            </a:pPr>
            <a:r>
              <a:rPr lang="en-US" sz="2000" dirty="0"/>
              <a:t>Stimulus control (the bed is a place for sleeping): for trouble falling asleep, get out of bed and engage in relaxing activity until tired</a:t>
            </a:r>
          </a:p>
          <a:p>
            <a:pPr>
              <a:spcBef>
                <a:spcPts val="1200"/>
              </a:spcBef>
              <a:spcAft>
                <a:spcPts val="0"/>
              </a:spcAft>
              <a:buFont typeface="Arial" panose="020B0604020202020204" pitchFamily="34" charset="0"/>
              <a:buChar char="•"/>
            </a:pPr>
            <a:r>
              <a:rPr lang="en-US" sz="2000" dirty="0"/>
              <a:t>Environmental control (limit exposure to bright lights in the evening, room temperature should be cool at night)</a:t>
            </a:r>
          </a:p>
          <a:p>
            <a:pPr>
              <a:spcBef>
                <a:spcPts val="1200"/>
              </a:spcBef>
              <a:spcAft>
                <a:spcPts val="0"/>
              </a:spcAft>
              <a:buFont typeface="Arial" panose="020B0604020202020204" pitchFamily="34" charset="0"/>
              <a:buChar char="•"/>
            </a:pPr>
            <a:r>
              <a:rPr lang="en-US" sz="2000" dirty="0"/>
              <a:t>Avoid misguided compensatory strategies (avoid daytime napping, caffeine intake, or alcohol use)</a:t>
            </a:r>
          </a:p>
          <a:p>
            <a:pPr>
              <a:spcBef>
                <a:spcPts val="1200"/>
              </a:spcBef>
              <a:spcAft>
                <a:spcPts val="0"/>
              </a:spcAft>
              <a:buFont typeface="Arial" panose="020B0604020202020204" pitchFamily="34" charset="0"/>
              <a:buChar char="•"/>
            </a:pPr>
            <a:r>
              <a:rPr lang="en-US" sz="2000" dirty="0"/>
              <a:t>Keep sleep log, but avoid “clock watching”</a:t>
            </a:r>
          </a:p>
          <a:p>
            <a:pPr>
              <a:spcBef>
                <a:spcPts val="1200"/>
              </a:spcBef>
              <a:spcAft>
                <a:spcPts val="0"/>
              </a:spcAft>
              <a:buFont typeface="Arial" panose="020B0604020202020204" pitchFamily="34" charset="0"/>
              <a:buChar char="•"/>
            </a:pPr>
            <a:r>
              <a:rPr lang="en-US" sz="2000" dirty="0"/>
              <a:t>Practice relaxation strategies at bedtime</a:t>
            </a:r>
          </a:p>
          <a:p>
            <a:pPr>
              <a:spcBef>
                <a:spcPts val="1200"/>
              </a:spcBef>
              <a:spcAft>
                <a:spcPts val="0"/>
              </a:spcAft>
              <a:buFont typeface="Arial" panose="020B0604020202020204" pitchFamily="34" charset="0"/>
              <a:buChar char="•"/>
            </a:pPr>
            <a:r>
              <a:rPr lang="en-US" sz="2000" dirty="0"/>
              <a:t>Practice anxiety management strategies at other times (worry log, thought record)</a:t>
            </a:r>
          </a:p>
          <a:p>
            <a:pPr>
              <a:spcBef>
                <a:spcPts val="1200"/>
              </a:spcBef>
              <a:spcAft>
                <a:spcPts val="0"/>
              </a:spcAft>
            </a:pPr>
            <a:endParaRPr lang="en-US" sz="2000" dirty="0"/>
          </a:p>
          <a:p>
            <a:pPr marL="45720" indent="0">
              <a:spcBef>
                <a:spcPts val="1200"/>
              </a:spcBef>
              <a:spcAft>
                <a:spcPts val="0"/>
              </a:spcAft>
              <a:buNone/>
            </a:pPr>
            <a:endParaRPr lang="en-US" sz="2000" dirty="0"/>
          </a:p>
          <a:p>
            <a:pPr marL="45720" indent="0">
              <a:spcBef>
                <a:spcPts val="1200"/>
              </a:spcBef>
              <a:spcAft>
                <a:spcPts val="0"/>
              </a:spcAft>
              <a:buNone/>
            </a:pPr>
            <a:endParaRPr lang="en-US" dirty="0"/>
          </a:p>
          <a:p>
            <a:pPr>
              <a:spcBef>
                <a:spcPts val="0"/>
              </a:spcBef>
              <a:spcAft>
                <a:spcPts val="0"/>
              </a:spcAft>
            </a:pPr>
            <a:endParaRPr lang="en-US" dirty="0"/>
          </a:p>
          <a:p>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7978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0338"/>
            <a:ext cx="7543799" cy="12954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Behavioral Interventions for Nighttime Awakenings</a:t>
            </a:r>
          </a:p>
        </p:txBody>
      </p:sp>
      <p:sp>
        <p:nvSpPr>
          <p:cNvPr id="3" name="Content Placeholder 2"/>
          <p:cNvSpPr>
            <a:spLocks noGrp="1"/>
          </p:cNvSpPr>
          <p:nvPr>
            <p:ph sz="quarter" idx="13"/>
          </p:nvPr>
        </p:nvSpPr>
        <p:spPr>
          <a:xfrm>
            <a:off x="368300" y="1828800"/>
            <a:ext cx="8699500" cy="4876800"/>
          </a:xfrm>
        </p:spPr>
        <p:txBody>
          <a:bodyPr>
            <a:normAutofit fontScale="92500" lnSpcReduction="20000"/>
          </a:bodyPr>
          <a:lstStyle/>
          <a:p>
            <a:pPr marL="45720" indent="0">
              <a:spcBef>
                <a:spcPts val="600"/>
              </a:spcBef>
              <a:spcAft>
                <a:spcPts val="0"/>
              </a:spcAft>
              <a:buNone/>
            </a:pPr>
            <a:r>
              <a:rPr lang="en-US" sz="2600" dirty="0"/>
              <a:t>For infants (6-12 months):</a:t>
            </a:r>
          </a:p>
          <a:p>
            <a:pPr>
              <a:spcBef>
                <a:spcPts val="600"/>
              </a:spcBef>
              <a:spcAft>
                <a:spcPts val="0"/>
              </a:spcAft>
              <a:buFont typeface="Arial" panose="020B0604020202020204" pitchFamily="34" charset="0"/>
              <a:buChar char="•"/>
            </a:pPr>
            <a:r>
              <a:rPr lang="en-US" dirty="0"/>
              <a:t>Dream feed</a:t>
            </a:r>
          </a:p>
          <a:p>
            <a:pPr>
              <a:spcBef>
                <a:spcPts val="600"/>
              </a:spcBef>
              <a:spcAft>
                <a:spcPts val="0"/>
              </a:spcAft>
              <a:buFont typeface="Arial" panose="020B0604020202020204" pitchFamily="34" charset="0"/>
              <a:buChar char="•"/>
            </a:pPr>
            <a:r>
              <a:rPr lang="en-US" dirty="0"/>
              <a:t>Lengthen interval before feeding/scheduled awakenings</a:t>
            </a:r>
          </a:p>
          <a:p>
            <a:pPr>
              <a:spcBef>
                <a:spcPts val="600"/>
              </a:spcBef>
              <a:spcAft>
                <a:spcPts val="0"/>
              </a:spcAft>
              <a:buFont typeface="Arial" panose="020B0604020202020204" pitchFamily="34" charset="0"/>
              <a:buChar char="•"/>
            </a:pPr>
            <a:r>
              <a:rPr lang="en-US" dirty="0"/>
              <a:t>Decrease duration of feeding</a:t>
            </a:r>
          </a:p>
          <a:p>
            <a:pPr>
              <a:spcBef>
                <a:spcPts val="600"/>
              </a:spcBef>
              <a:spcAft>
                <a:spcPts val="0"/>
              </a:spcAft>
              <a:buFont typeface="Arial" panose="020B0604020202020204" pitchFamily="34" charset="0"/>
              <a:buChar char="•"/>
            </a:pPr>
            <a:r>
              <a:rPr lang="en-US" dirty="0"/>
              <a:t>After weaning, establish parameters for putting baby back to sleep</a:t>
            </a:r>
          </a:p>
          <a:p>
            <a:pPr>
              <a:spcBef>
                <a:spcPts val="600"/>
              </a:spcBef>
              <a:spcAft>
                <a:spcPts val="0"/>
              </a:spcAft>
              <a:buFont typeface="Arial" panose="020B0604020202020204" pitchFamily="34" charset="0"/>
              <a:buChar char="•"/>
            </a:pPr>
            <a:r>
              <a:rPr lang="en-US" dirty="0"/>
              <a:t>Extinction procedures (sometimes require a “parent vacation”)</a:t>
            </a:r>
          </a:p>
          <a:p>
            <a:pPr>
              <a:spcBef>
                <a:spcPts val="600"/>
              </a:spcBef>
              <a:spcAft>
                <a:spcPts val="0"/>
              </a:spcAft>
            </a:pPr>
            <a:endParaRPr lang="en-US" dirty="0"/>
          </a:p>
          <a:p>
            <a:pPr marL="45720" indent="0">
              <a:spcBef>
                <a:spcPts val="600"/>
              </a:spcBef>
              <a:spcAft>
                <a:spcPts val="0"/>
              </a:spcAft>
              <a:buNone/>
            </a:pPr>
            <a:r>
              <a:rPr lang="en-US" sz="2600" dirty="0"/>
              <a:t>For children:</a:t>
            </a:r>
          </a:p>
          <a:p>
            <a:pPr>
              <a:spcBef>
                <a:spcPts val="600"/>
              </a:spcBef>
              <a:spcAft>
                <a:spcPts val="0"/>
              </a:spcAft>
              <a:buFont typeface="Arial" panose="020B0604020202020204" pitchFamily="34" charset="0"/>
              <a:buChar char="•"/>
            </a:pPr>
            <a:r>
              <a:rPr lang="en-US" dirty="0"/>
              <a:t>Consistent sleep schedule</a:t>
            </a:r>
          </a:p>
          <a:p>
            <a:pPr>
              <a:spcBef>
                <a:spcPts val="600"/>
              </a:spcBef>
              <a:spcAft>
                <a:spcPts val="0"/>
              </a:spcAft>
              <a:buFont typeface="Arial" panose="020B0604020202020204" pitchFamily="34" charset="0"/>
              <a:buChar char="•"/>
            </a:pPr>
            <a:r>
              <a:rPr lang="en-US" dirty="0"/>
              <a:t>Limit naps (increase sleep drive)</a:t>
            </a:r>
          </a:p>
          <a:p>
            <a:pPr>
              <a:spcBef>
                <a:spcPts val="600"/>
              </a:spcBef>
              <a:spcAft>
                <a:spcPts val="0"/>
              </a:spcAft>
              <a:buFont typeface="Arial" panose="020B0604020202020204" pitchFamily="34" charset="0"/>
              <a:buChar char="•"/>
            </a:pPr>
            <a:r>
              <a:rPr lang="en-US" dirty="0"/>
              <a:t>Firm limits/systematic ignoring</a:t>
            </a:r>
          </a:p>
          <a:p>
            <a:pPr>
              <a:spcBef>
                <a:spcPts val="600"/>
              </a:spcBef>
              <a:spcAft>
                <a:spcPts val="0"/>
              </a:spcAft>
              <a:buFont typeface="Arial" panose="020B0604020202020204" pitchFamily="34" charset="0"/>
              <a:buChar char="•"/>
            </a:pPr>
            <a:r>
              <a:rPr lang="en-US" dirty="0"/>
              <a:t>Coping strategies/soothing items</a:t>
            </a:r>
          </a:p>
          <a:p>
            <a:pPr>
              <a:spcBef>
                <a:spcPts val="600"/>
              </a:spcBef>
              <a:spcAft>
                <a:spcPts val="0"/>
              </a:spcAft>
              <a:buFont typeface="Arial" panose="020B0604020202020204" pitchFamily="34" charset="0"/>
              <a:buChar char="•"/>
            </a:pPr>
            <a:r>
              <a:rPr lang="en-US" dirty="0"/>
              <a:t>Bedtime pass</a:t>
            </a:r>
          </a:p>
          <a:p>
            <a:pPr>
              <a:spcBef>
                <a:spcPts val="600"/>
              </a:spcBef>
              <a:spcAft>
                <a:spcPts val="0"/>
              </a:spcAft>
              <a:buFont typeface="Arial" panose="020B0604020202020204" pitchFamily="34" charset="0"/>
              <a:buChar char="•"/>
            </a:pPr>
            <a:r>
              <a:rPr lang="en-US" dirty="0"/>
              <a:t>Extinction procedures</a:t>
            </a:r>
            <a:endParaRPr lang="en-US" sz="2400" dirty="0"/>
          </a:p>
          <a:p>
            <a:pPr>
              <a:spcBef>
                <a:spcPts val="0"/>
              </a:spcBef>
              <a:spcAft>
                <a:spcPts val="0"/>
              </a:spcAft>
            </a:pPr>
            <a:endParaRPr lang="en-US" dirty="0"/>
          </a:p>
          <a:p>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descr="https://encrypted-tbn1.gstatic.com/images?q=tbn:ANd9GcS9iaLjuuthxVC96HBYvVJz9NZZB84p616w_gIpcGuuxcpor7vo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648200"/>
            <a:ext cx="2705100" cy="1685926"/>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8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543799" cy="18288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Interventions for Circadian Rhythm Problems</a:t>
            </a:r>
            <a:br>
              <a:rPr lang="en-US" sz="4000" dirty="0">
                <a:effectLst>
                  <a:outerShdw blurRad="38100" dist="38100" dir="2700000" algn="tl">
                    <a:srgbClr val="000000">
                      <a:alpha val="43137"/>
                    </a:srgbClr>
                  </a:outerShdw>
                </a:effectLst>
                <a:latin typeface="+mn-lt"/>
              </a:rPr>
            </a:br>
            <a:endParaRPr lang="en-US" sz="4000" dirty="0">
              <a:effectLst>
                <a:outerShdw blurRad="38100" dist="38100" dir="2700000" algn="tl">
                  <a:srgbClr val="000000">
                    <a:alpha val="43137"/>
                  </a:srgbClr>
                </a:outerShdw>
              </a:effectLst>
              <a:latin typeface="+mn-lt"/>
            </a:endParaRP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2"/>
          <p:cNvSpPr txBox="1">
            <a:spLocks/>
          </p:cNvSpPr>
          <p:nvPr/>
        </p:nvSpPr>
        <p:spPr>
          <a:xfrm>
            <a:off x="336549" y="1859280"/>
            <a:ext cx="8699500" cy="499872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spcBef>
                <a:spcPts val="600"/>
              </a:spcBef>
              <a:spcAft>
                <a:spcPts val="0"/>
              </a:spcAft>
              <a:buNone/>
            </a:pPr>
            <a:endParaRPr lang="en-US" sz="2000" dirty="0"/>
          </a:p>
          <a:p>
            <a:pPr>
              <a:spcBef>
                <a:spcPts val="1200"/>
              </a:spcBef>
              <a:spcAft>
                <a:spcPts val="0"/>
              </a:spcAft>
              <a:buFont typeface="Arial" panose="020B0604020202020204" pitchFamily="34" charset="0"/>
              <a:buChar char="•"/>
            </a:pPr>
            <a:r>
              <a:rPr lang="en-US" sz="2000" dirty="0"/>
              <a:t>Chronotherapy (resetting/shifting internal clock)</a:t>
            </a:r>
          </a:p>
          <a:p>
            <a:pPr>
              <a:spcBef>
                <a:spcPts val="1200"/>
              </a:spcBef>
              <a:spcAft>
                <a:spcPts val="0"/>
              </a:spcAft>
              <a:buFont typeface="Arial" panose="020B0604020202020204" pitchFamily="34" charset="0"/>
              <a:buChar char="•"/>
            </a:pPr>
            <a:r>
              <a:rPr lang="en-US" sz="2000" dirty="0"/>
              <a:t>Melatonin</a:t>
            </a:r>
          </a:p>
          <a:p>
            <a:pPr>
              <a:spcBef>
                <a:spcPts val="1200"/>
              </a:spcBef>
              <a:spcAft>
                <a:spcPts val="0"/>
              </a:spcAft>
              <a:buFont typeface="Arial" panose="020B0604020202020204" pitchFamily="34" charset="0"/>
              <a:buChar char="•"/>
            </a:pPr>
            <a:r>
              <a:rPr lang="en-US" sz="2000" dirty="0"/>
              <a:t>Light Therapy (light box, dawn simulator)</a:t>
            </a:r>
          </a:p>
          <a:p>
            <a:pPr marL="45720" indent="0">
              <a:spcBef>
                <a:spcPts val="0"/>
              </a:spcBef>
              <a:spcAft>
                <a:spcPts val="0"/>
              </a:spcAft>
              <a:buFont typeface="Georgia" pitchFamily="18" charset="0"/>
              <a:buNone/>
            </a:pPr>
            <a:endParaRPr lang="en-US" dirty="0"/>
          </a:p>
          <a:p>
            <a:pPr marL="45720" indent="0">
              <a:spcBef>
                <a:spcPts val="0"/>
              </a:spcBef>
              <a:spcAft>
                <a:spcPts val="0"/>
              </a:spcAft>
              <a:buNone/>
            </a:pPr>
            <a:endParaRPr lang="en-US" dirty="0"/>
          </a:p>
          <a:p>
            <a:endParaRPr lang="en-US" dirty="0"/>
          </a:p>
        </p:txBody>
      </p:sp>
      <p:pic>
        <p:nvPicPr>
          <p:cNvPr id="5" name="Picture 4"/>
          <p:cNvPicPr>
            <a:picLocks noChangeAspect="1"/>
          </p:cNvPicPr>
          <p:nvPr/>
        </p:nvPicPr>
        <p:blipFill rotWithShape="1">
          <a:blip r:embed="rId3"/>
          <a:srcRect t="30981"/>
          <a:stretch/>
        </p:blipFill>
        <p:spPr>
          <a:xfrm>
            <a:off x="215900" y="4114800"/>
            <a:ext cx="5762625" cy="1925956"/>
          </a:xfrm>
          <a:prstGeom prst="rect">
            <a:avLst/>
          </a:prstGeom>
        </p:spPr>
      </p:pic>
      <p:pic>
        <p:nvPicPr>
          <p:cNvPr id="7" name="Picture 6"/>
          <p:cNvPicPr>
            <a:picLocks noChangeAspect="1"/>
          </p:cNvPicPr>
          <p:nvPr/>
        </p:nvPicPr>
        <p:blipFill>
          <a:blip r:embed="rId4"/>
          <a:stretch>
            <a:fillRect/>
          </a:stretch>
        </p:blipFill>
        <p:spPr>
          <a:xfrm>
            <a:off x="6458879" y="5076819"/>
            <a:ext cx="2105442" cy="963937"/>
          </a:xfrm>
          <a:prstGeom prst="rect">
            <a:avLst/>
          </a:prstGeom>
        </p:spPr>
      </p:pic>
      <p:pic>
        <p:nvPicPr>
          <p:cNvPr id="9" name="Picture 8"/>
          <p:cNvPicPr>
            <a:picLocks noChangeAspect="1"/>
          </p:cNvPicPr>
          <p:nvPr/>
        </p:nvPicPr>
        <p:blipFill rotWithShape="1">
          <a:blip r:embed="rId5" cstate="print"/>
          <a:srcRect r="45724"/>
          <a:stretch/>
        </p:blipFill>
        <p:spPr>
          <a:xfrm>
            <a:off x="6673848" y="1859280"/>
            <a:ext cx="1905000" cy="2632402"/>
          </a:xfrm>
          <a:prstGeom prst="rect">
            <a:avLst/>
          </a:prstGeom>
        </p:spPr>
      </p:pic>
    </p:spTree>
    <p:extLst>
      <p:ext uri="{BB962C8B-B14F-4D97-AF65-F5344CB8AC3E}">
        <p14:creationId xmlns:p14="http://schemas.microsoft.com/office/powerpoint/2010/main" val="66940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0338"/>
            <a:ext cx="7543799" cy="12954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Behavioral Interventions for Enuresis</a:t>
            </a:r>
          </a:p>
        </p:txBody>
      </p:sp>
      <p:sp>
        <p:nvSpPr>
          <p:cNvPr id="3" name="Content Placeholder 2"/>
          <p:cNvSpPr>
            <a:spLocks noGrp="1"/>
          </p:cNvSpPr>
          <p:nvPr>
            <p:ph sz="quarter" idx="13"/>
          </p:nvPr>
        </p:nvSpPr>
        <p:spPr>
          <a:xfrm>
            <a:off x="368300" y="1828800"/>
            <a:ext cx="8699500" cy="4876800"/>
          </a:xfrm>
        </p:spPr>
        <p:txBody>
          <a:bodyPr>
            <a:normAutofit/>
          </a:bodyPr>
          <a:lstStyle/>
          <a:p>
            <a:pPr>
              <a:spcBef>
                <a:spcPts val="600"/>
              </a:spcBef>
              <a:spcAft>
                <a:spcPts val="0"/>
              </a:spcAft>
              <a:buFont typeface="Arial" panose="020B0604020202020204" pitchFamily="34" charset="0"/>
              <a:buChar char="•"/>
            </a:pPr>
            <a:r>
              <a:rPr lang="en-US" sz="2000" dirty="0"/>
              <a:t>Bedtime toileting routine</a:t>
            </a:r>
          </a:p>
          <a:p>
            <a:pPr>
              <a:spcBef>
                <a:spcPts val="600"/>
              </a:spcBef>
              <a:spcAft>
                <a:spcPts val="0"/>
              </a:spcAft>
              <a:buFont typeface="Arial" panose="020B0604020202020204" pitchFamily="34" charset="0"/>
              <a:buChar char="•"/>
            </a:pPr>
            <a:r>
              <a:rPr lang="en-US" sz="2000" dirty="0"/>
              <a:t>Nighttime pull-ups</a:t>
            </a:r>
          </a:p>
          <a:p>
            <a:pPr>
              <a:spcBef>
                <a:spcPts val="600"/>
              </a:spcBef>
              <a:spcAft>
                <a:spcPts val="0"/>
              </a:spcAft>
              <a:buFont typeface="Arial" panose="020B0604020202020204" pitchFamily="34" charset="0"/>
              <a:buChar char="•"/>
            </a:pPr>
            <a:r>
              <a:rPr lang="en-US" sz="2000" dirty="0"/>
              <a:t>Continence training</a:t>
            </a:r>
          </a:p>
          <a:p>
            <a:pPr>
              <a:spcBef>
                <a:spcPts val="600"/>
              </a:spcBef>
              <a:spcAft>
                <a:spcPts val="0"/>
              </a:spcAft>
              <a:buFont typeface="Arial" panose="020B0604020202020204" pitchFamily="34" charset="0"/>
              <a:buChar char="•"/>
            </a:pPr>
            <a:r>
              <a:rPr lang="en-US" sz="2000" dirty="0"/>
              <a:t>Bed-wetting alarm</a:t>
            </a:r>
          </a:p>
          <a:p>
            <a:pPr marL="45720" indent="0">
              <a:spcBef>
                <a:spcPts val="0"/>
              </a:spcBef>
              <a:spcAft>
                <a:spcPts val="0"/>
              </a:spcAft>
              <a:buNone/>
            </a:pPr>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638550"/>
            <a:ext cx="3048000" cy="304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1929891"/>
            <a:ext cx="2978149" cy="2388618"/>
          </a:xfrm>
          <a:prstGeom prst="rect">
            <a:avLst/>
          </a:prstGeom>
        </p:spPr>
      </p:pic>
      <p:sp>
        <p:nvSpPr>
          <p:cNvPr id="8" name="Rectangle 7"/>
          <p:cNvSpPr/>
          <p:nvPr/>
        </p:nvSpPr>
        <p:spPr>
          <a:xfrm>
            <a:off x="2723948" y="6286440"/>
            <a:ext cx="3619902" cy="400110"/>
          </a:xfrm>
          <a:prstGeom prst="rect">
            <a:avLst/>
          </a:prstGeom>
        </p:spPr>
        <p:txBody>
          <a:bodyPr wrap="none">
            <a:spAutoFit/>
          </a:bodyPr>
          <a:lstStyle/>
          <a:p>
            <a:r>
              <a:rPr lang="en-US" sz="2000" dirty="0"/>
              <a:t>http://bedwettingstore.com/</a:t>
            </a:r>
          </a:p>
        </p:txBody>
      </p:sp>
    </p:spTree>
    <p:extLst>
      <p:ext uri="{BB962C8B-B14F-4D97-AF65-F5344CB8AC3E}">
        <p14:creationId xmlns:p14="http://schemas.microsoft.com/office/powerpoint/2010/main" val="382229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543799"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Medical Interventions</a:t>
            </a:r>
          </a:p>
        </p:txBody>
      </p:sp>
      <p:sp>
        <p:nvSpPr>
          <p:cNvPr id="3" name="Content Placeholder 2"/>
          <p:cNvSpPr>
            <a:spLocks noGrp="1"/>
          </p:cNvSpPr>
          <p:nvPr>
            <p:ph sz="quarter" idx="13"/>
          </p:nvPr>
        </p:nvSpPr>
        <p:spPr>
          <a:xfrm>
            <a:off x="345888" y="1447800"/>
            <a:ext cx="8699500" cy="4876800"/>
          </a:xfrm>
        </p:spPr>
        <p:txBody>
          <a:bodyPr/>
          <a:lstStyle/>
          <a:p>
            <a:pPr>
              <a:spcBef>
                <a:spcPts val="1200"/>
              </a:spcBef>
              <a:spcAft>
                <a:spcPts val="0"/>
              </a:spcAft>
              <a:buFont typeface="Arial" panose="020B0604020202020204" pitchFamily="34" charset="0"/>
              <a:buChar char="•"/>
            </a:pPr>
            <a:r>
              <a:rPr lang="en-US" sz="2000" dirty="0"/>
              <a:t>Medications to treat sleep disruption (clonidine, gabapentin, etc.)</a:t>
            </a:r>
          </a:p>
          <a:p>
            <a:pPr>
              <a:spcBef>
                <a:spcPts val="1200"/>
              </a:spcBef>
              <a:spcAft>
                <a:spcPts val="0"/>
              </a:spcAft>
              <a:buFont typeface="Arial" panose="020B0604020202020204" pitchFamily="34" charset="0"/>
              <a:buChar char="•"/>
            </a:pPr>
            <a:r>
              <a:rPr lang="en-US" sz="2000" dirty="0"/>
              <a:t>Melatonin supplement (liquid and pill forms)</a:t>
            </a:r>
          </a:p>
          <a:p>
            <a:pPr>
              <a:spcBef>
                <a:spcPts val="1200"/>
              </a:spcBef>
              <a:spcAft>
                <a:spcPts val="0"/>
              </a:spcAft>
              <a:buFont typeface="Arial" panose="020B0604020202020204" pitchFamily="34" charset="0"/>
              <a:buChar char="•"/>
            </a:pPr>
            <a:r>
              <a:rPr lang="en-US" sz="2000" dirty="0"/>
              <a:t>Iron therapy to treat restlessness and parasomnias (increase levels of serum ferritin)</a:t>
            </a:r>
          </a:p>
          <a:p>
            <a:pPr>
              <a:spcBef>
                <a:spcPts val="1200"/>
              </a:spcBef>
              <a:spcAft>
                <a:spcPts val="0"/>
              </a:spcAft>
              <a:buFont typeface="Arial" panose="020B0604020202020204" pitchFamily="34" charset="0"/>
              <a:buChar char="•"/>
            </a:pPr>
            <a:r>
              <a:rPr lang="en-US" sz="2000" dirty="0"/>
              <a:t>Continuous positive airway pressure (CPAP) devices (sometimes require habituation training and compliance intervention)</a:t>
            </a:r>
          </a:p>
          <a:p>
            <a:pPr>
              <a:spcBef>
                <a:spcPts val="0"/>
              </a:spcBef>
              <a:spcAft>
                <a:spcPts val="0"/>
              </a:spcAft>
            </a:pPr>
            <a:endParaRPr lang="en-US" sz="2400" dirty="0"/>
          </a:p>
          <a:p>
            <a:pPr>
              <a:spcBef>
                <a:spcPts val="0"/>
              </a:spcBef>
              <a:spcAft>
                <a:spcPts val="0"/>
              </a:spcAft>
            </a:pPr>
            <a:endParaRPr lang="en-US" sz="2400" dirty="0"/>
          </a:p>
          <a:p>
            <a:pPr>
              <a:spcBef>
                <a:spcPts val="0"/>
              </a:spcBef>
              <a:spcAft>
                <a:spcPts val="0"/>
              </a:spcAft>
            </a:pPr>
            <a:endParaRPr lang="en-US" dirty="0"/>
          </a:p>
          <a:p>
            <a:pPr marL="45720" indent="0">
              <a:buNone/>
            </a:pPr>
            <a:endParaRPr lang="en-US"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263" y="3886200"/>
            <a:ext cx="2190750" cy="2085975"/>
          </a:xfrm>
          <a:prstGeom prst="rect">
            <a:avLst/>
          </a:prstGeom>
        </p:spPr>
      </p:pic>
    </p:spTree>
    <p:extLst>
      <p:ext uri="{BB962C8B-B14F-4D97-AF65-F5344CB8AC3E}">
        <p14:creationId xmlns:p14="http://schemas.microsoft.com/office/powerpoint/2010/main" val="247188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6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3352800"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Resources</a:t>
            </a:r>
          </a:p>
        </p:txBody>
      </p:sp>
      <p:sp>
        <p:nvSpPr>
          <p:cNvPr id="3" name="Content Placeholder 2"/>
          <p:cNvSpPr>
            <a:spLocks noGrp="1"/>
          </p:cNvSpPr>
          <p:nvPr>
            <p:ph sz="quarter" idx="13"/>
          </p:nvPr>
        </p:nvSpPr>
        <p:spPr>
          <a:xfrm>
            <a:off x="368300" y="1794221"/>
            <a:ext cx="6479919" cy="4876800"/>
          </a:xfrm>
        </p:spPr>
        <p:txBody>
          <a:bodyPr/>
          <a:lstStyle/>
          <a:p>
            <a:pPr>
              <a:buFont typeface="Arial" panose="020B0604020202020204" pitchFamily="34" charset="0"/>
              <a:buChar char="•"/>
            </a:pPr>
            <a:r>
              <a:rPr lang="en-US" sz="2000" u="sng" dirty="0"/>
              <a:t>Overcoming Insomnia</a:t>
            </a:r>
            <a:r>
              <a:rPr lang="en-US" sz="2000" dirty="0"/>
              <a:t> by Jack Edinger &amp; Colleen Carney</a:t>
            </a:r>
          </a:p>
          <a:p>
            <a:pPr>
              <a:buFont typeface="Arial" panose="020B0604020202020204" pitchFamily="34" charset="0"/>
              <a:buChar char="•"/>
            </a:pPr>
            <a:endParaRPr lang="en-US" sz="2000" dirty="0"/>
          </a:p>
          <a:p>
            <a:pPr>
              <a:buFont typeface="Arial" panose="020B0604020202020204" pitchFamily="34" charset="0"/>
              <a:buChar char="•"/>
            </a:pPr>
            <a:r>
              <a:rPr lang="en-US" sz="2000" u="sng" dirty="0"/>
              <a:t>Sleeping Through the Night</a:t>
            </a:r>
            <a:r>
              <a:rPr lang="en-US" sz="2000" dirty="0"/>
              <a:t> by Jodi Mindell</a:t>
            </a:r>
          </a:p>
          <a:p>
            <a:pPr>
              <a:buFont typeface="Arial" panose="020B0604020202020204" pitchFamily="34" charset="0"/>
              <a:buChar char="•"/>
            </a:pPr>
            <a:endParaRPr lang="en-US" sz="2000" dirty="0"/>
          </a:p>
          <a:p>
            <a:pPr>
              <a:buFont typeface="Arial" panose="020B0604020202020204" pitchFamily="34" charset="0"/>
              <a:buChar char="•"/>
            </a:pPr>
            <a:r>
              <a:rPr lang="en-US" sz="2000" dirty="0"/>
              <a:t>Autism Speaks’ </a:t>
            </a:r>
            <a:r>
              <a:rPr lang="en-US" sz="2000" u="sng" dirty="0"/>
              <a:t>Strategies to Improve Sleep in Children with Autism Spectrum Disorders: A Parent’s Guide</a:t>
            </a:r>
            <a:r>
              <a:rPr lang="en-US" sz="2000" dirty="0"/>
              <a:t> </a:t>
            </a:r>
          </a:p>
          <a:p>
            <a:pPr>
              <a:buFont typeface="Arial" panose="020B0604020202020204" pitchFamily="34" charset="0"/>
              <a:buChar char="•"/>
            </a:pPr>
            <a:endParaRPr lang="en-US" sz="2000" dirty="0"/>
          </a:p>
          <a:p>
            <a:pPr>
              <a:buFont typeface="Arial" panose="020B0604020202020204" pitchFamily="34" charset="0"/>
              <a:buChar char="•"/>
            </a:pPr>
            <a:r>
              <a:rPr lang="en-US" sz="2000" dirty="0"/>
              <a:t>Autism Speaks’ </a:t>
            </a:r>
            <a:r>
              <a:rPr lang="en-US" sz="2000" u="sng" dirty="0"/>
              <a:t>Sleep Strategies for Teens with Autism Spectrum Disorder: A Parent’s Guide</a:t>
            </a:r>
            <a:r>
              <a:rPr lang="en-US" sz="2000" dirty="0"/>
              <a:t> </a:t>
            </a:r>
            <a:endParaRPr lang="en-US" sz="2000" u="sng" dirty="0"/>
          </a:p>
          <a:p>
            <a:endParaRPr lang="en-US" u="sng"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766635"/>
            <a:ext cx="1375284" cy="1780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78499">
            <a:off x="6949894" y="245302"/>
            <a:ext cx="1186535" cy="166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51980">
            <a:off x="7492289" y="1401956"/>
            <a:ext cx="1177190" cy="1868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descr="http://www.autismspeaks.org/sites/default/files/images/sleep-booklet-200p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63568">
            <a:off x="7556453" y="4156905"/>
            <a:ext cx="1293063" cy="167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35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6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1450" y="405780"/>
            <a:ext cx="6483350"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References</a:t>
            </a:r>
          </a:p>
        </p:txBody>
      </p:sp>
      <p:sp>
        <p:nvSpPr>
          <p:cNvPr id="3" name="Content Placeholder 2"/>
          <p:cNvSpPr>
            <a:spLocks noGrp="1"/>
          </p:cNvSpPr>
          <p:nvPr>
            <p:ph sz="quarter" idx="13"/>
          </p:nvPr>
        </p:nvSpPr>
        <p:spPr>
          <a:xfrm>
            <a:off x="188583" y="1548780"/>
            <a:ext cx="8775700" cy="4876800"/>
          </a:xfrm>
        </p:spPr>
        <p:txBody>
          <a:bodyPr>
            <a:normAutofit/>
          </a:bodyPr>
          <a:lstStyle/>
          <a:p>
            <a:pPr marL="45720" indent="0">
              <a:spcBef>
                <a:spcPts val="1200"/>
              </a:spcBef>
              <a:spcAft>
                <a:spcPts val="0"/>
              </a:spcAft>
              <a:buNone/>
            </a:pPr>
            <a:r>
              <a:rPr lang="en-US" sz="1600" dirty="0"/>
              <a:t>American Sleep Association (ASA):</a:t>
            </a:r>
          </a:p>
          <a:p>
            <a:pPr marL="45720" indent="0">
              <a:spcBef>
                <a:spcPts val="1200"/>
              </a:spcBef>
              <a:spcAft>
                <a:spcPts val="0"/>
              </a:spcAft>
              <a:buNone/>
            </a:pPr>
            <a:r>
              <a:rPr lang="en-US" sz="1600" dirty="0">
                <a:hlinkClick r:id="rId3"/>
              </a:rPr>
              <a:t>www.sleepassociation.org</a:t>
            </a:r>
            <a:endParaRPr lang="en-US" sz="1600" dirty="0"/>
          </a:p>
          <a:p>
            <a:pPr marL="45720" indent="0">
              <a:spcBef>
                <a:spcPts val="1200"/>
              </a:spcBef>
              <a:spcAft>
                <a:spcPts val="0"/>
              </a:spcAft>
              <a:buNone/>
            </a:pPr>
            <a:r>
              <a:rPr lang="en-US" sz="1600" dirty="0"/>
              <a:t>National Sleep Foundation:</a:t>
            </a:r>
          </a:p>
          <a:p>
            <a:pPr marL="45720" indent="0">
              <a:spcBef>
                <a:spcPts val="1200"/>
              </a:spcBef>
              <a:spcAft>
                <a:spcPts val="0"/>
              </a:spcAft>
              <a:buNone/>
            </a:pPr>
            <a:r>
              <a:rPr lang="en-US" sz="1600" dirty="0">
                <a:hlinkClick r:id="rId4"/>
              </a:rPr>
              <a:t>https://sleepfoundation.org</a:t>
            </a:r>
            <a:r>
              <a:rPr lang="en-US" sz="1600" dirty="0"/>
              <a:t> </a:t>
            </a:r>
          </a:p>
          <a:p>
            <a:pPr marL="45720" indent="0">
              <a:spcBef>
                <a:spcPts val="1200"/>
              </a:spcBef>
              <a:spcAft>
                <a:spcPts val="0"/>
              </a:spcAft>
              <a:buNone/>
            </a:pPr>
            <a:r>
              <a:rPr lang="en-US" sz="1600" dirty="0"/>
              <a:t>Cohen, S. et al. (2014).  The relationship between sleep and behavior in ASD: A review. Journal of Neurodevelopmental Disorders. Doi: 10.1186/1866-1955-6-44</a:t>
            </a:r>
          </a:p>
          <a:p>
            <a:pPr marL="45720" indent="0">
              <a:spcBef>
                <a:spcPts val="1200"/>
              </a:spcBef>
              <a:spcAft>
                <a:spcPts val="0"/>
              </a:spcAft>
              <a:buNone/>
            </a:pPr>
            <a:r>
              <a:rPr lang="en-US" sz="1600" dirty="0"/>
              <a:t>Chiu, S. &amp; Pataki, C. Pediatric sleep disorders.  Retrieved from: </a:t>
            </a:r>
            <a:r>
              <a:rPr lang="en-US" sz="1600" dirty="0">
                <a:hlinkClick r:id="rId5"/>
              </a:rPr>
              <a:t>http://emedicine.medscape.com/article/916611-overview</a:t>
            </a:r>
            <a:r>
              <a:rPr lang="en-US" sz="1600" dirty="0"/>
              <a:t> </a:t>
            </a:r>
          </a:p>
          <a:p>
            <a:pPr marL="45720" indent="0">
              <a:spcBef>
                <a:spcPts val="1200"/>
              </a:spcBef>
              <a:spcAft>
                <a:spcPts val="0"/>
              </a:spcAft>
              <a:buNone/>
            </a:pPr>
            <a:r>
              <a:rPr lang="en-US" sz="1600" dirty="0"/>
              <a:t>University of Michigan Health System.  Your Child Development &amp; Behavior Resources: Sleep problems.  Retrieved from: </a:t>
            </a:r>
            <a:r>
              <a:rPr lang="en-US" sz="1600" dirty="0">
                <a:hlinkClick r:id="rId6"/>
              </a:rPr>
              <a:t>http://www.med.umich.edu/yourchild/topics/sleep.htm#childrens</a:t>
            </a:r>
            <a:endParaRPr lang="en-US" sz="1600" dirty="0"/>
          </a:p>
          <a:p>
            <a:pPr marL="45720" indent="0">
              <a:spcBef>
                <a:spcPts val="1200"/>
              </a:spcBef>
              <a:spcAft>
                <a:spcPts val="0"/>
              </a:spcAft>
              <a:buNone/>
            </a:pPr>
            <a:r>
              <a:rPr lang="en-US" sz="1600" dirty="0"/>
              <a:t>American Psychiatric Association: Diagnostic and Statistical Manual of Mental Disorders, Fifth Edition. Arlington, VA, American Psychiatric Association, 2013.</a:t>
            </a:r>
          </a:p>
          <a:p>
            <a:pPr marL="45720" indent="0">
              <a:spcBef>
                <a:spcPts val="1200"/>
              </a:spcBef>
              <a:spcAft>
                <a:spcPts val="0"/>
              </a:spcAft>
              <a:buNone/>
            </a:pPr>
            <a:endParaRPr lang="en-US" sz="1600" dirty="0"/>
          </a:p>
          <a:p>
            <a:pPr marL="45720" indent="0">
              <a:spcBef>
                <a:spcPts val="1200"/>
              </a:spcBef>
              <a:spcAft>
                <a:spcPts val="0"/>
              </a:spcAft>
              <a:buNone/>
            </a:pPr>
            <a:endParaRPr lang="en-US" sz="1600" dirty="0"/>
          </a:p>
          <a:p>
            <a:pPr marL="45720" indent="0">
              <a:spcBef>
                <a:spcPts val="1200"/>
              </a:spcBef>
              <a:spcAft>
                <a:spcPts val="0"/>
              </a:spcAft>
              <a:buNone/>
            </a:pPr>
            <a:endParaRPr lang="en-US" sz="1600" dirty="0"/>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2557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6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1450" y="405780"/>
            <a:ext cx="6483350"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Additional References</a:t>
            </a:r>
          </a:p>
        </p:txBody>
      </p:sp>
      <p:sp>
        <p:nvSpPr>
          <p:cNvPr id="3" name="Content Placeholder 2"/>
          <p:cNvSpPr>
            <a:spLocks noGrp="1"/>
          </p:cNvSpPr>
          <p:nvPr>
            <p:ph sz="quarter" idx="13"/>
          </p:nvPr>
        </p:nvSpPr>
        <p:spPr>
          <a:xfrm>
            <a:off x="211587" y="1541591"/>
            <a:ext cx="8775700" cy="4876800"/>
          </a:xfrm>
        </p:spPr>
        <p:txBody>
          <a:bodyPr>
            <a:normAutofit/>
          </a:bodyPr>
          <a:lstStyle/>
          <a:p>
            <a:pPr marL="45720" indent="0">
              <a:spcBef>
                <a:spcPts val="1200"/>
              </a:spcBef>
              <a:spcAft>
                <a:spcPts val="0"/>
              </a:spcAft>
              <a:buNone/>
            </a:pPr>
            <a:r>
              <a:rPr lang="en-US" sz="1600" dirty="0"/>
              <a:t>Fricke-</a:t>
            </a:r>
            <a:r>
              <a:rPr lang="en-US" sz="1600" dirty="0" err="1"/>
              <a:t>Oerkermann</a:t>
            </a:r>
            <a:r>
              <a:rPr lang="en-US" sz="1600" dirty="0"/>
              <a:t>, L. et al. (2007). Prevalence and Course of Sleep Problems in Childhood.  Sleep, 30: 1371-1377. </a:t>
            </a:r>
          </a:p>
          <a:p>
            <a:pPr marL="45720" indent="0">
              <a:spcBef>
                <a:spcPts val="1200"/>
              </a:spcBef>
              <a:spcAft>
                <a:spcPts val="0"/>
              </a:spcAft>
              <a:buNone/>
            </a:pPr>
            <a:r>
              <a:rPr lang="en-US" sz="1600" dirty="0"/>
              <a:t>Malow, B. A., Byars, K., Johnson, K.,Weiss, S., Bernal, P., Goldman, S.E., et al. (2012). A practice pathway for the identification, evaluation, and management of insomnia in children and adolescents with autism spectrum disorders. </a:t>
            </a:r>
            <a:r>
              <a:rPr lang="en-US" sz="1600" i="1" dirty="0"/>
              <a:t>Pediatrics</a:t>
            </a:r>
            <a:r>
              <a:rPr lang="en-US" sz="1600" dirty="0"/>
              <a:t>, 130(Suppl. 2), S106–S124.</a:t>
            </a:r>
          </a:p>
          <a:p>
            <a:pPr marL="45720" indent="0">
              <a:spcBef>
                <a:spcPts val="1200"/>
              </a:spcBef>
              <a:spcAft>
                <a:spcPts val="0"/>
              </a:spcAft>
              <a:buNone/>
            </a:pPr>
            <a:r>
              <a:rPr lang="en-US" sz="1600" dirty="0"/>
              <a:t>Mannion, A., &amp; Geraldine, L. (2014). Sleep problems in autism spectrum disorder: A literature review. </a:t>
            </a:r>
            <a:r>
              <a:rPr lang="en-US" sz="1600" i="1" dirty="0"/>
              <a:t>J Autism Dev Disord</a:t>
            </a:r>
            <a:r>
              <a:rPr lang="en-US" sz="1600" dirty="0"/>
              <a:t>, 1: 101-109.</a:t>
            </a:r>
          </a:p>
          <a:p>
            <a:pPr marL="45720" indent="0">
              <a:spcBef>
                <a:spcPts val="1200"/>
              </a:spcBef>
              <a:spcAft>
                <a:spcPts val="0"/>
              </a:spcAft>
              <a:buNone/>
            </a:pPr>
            <a:r>
              <a:rPr lang="en-US" sz="1600" dirty="0"/>
              <a:t>Stein M.A., Mendelsohn, J., Obermeyer, W.H., Amromin, J., &amp; Benca, R. (2001). Sleep and behavior problems in school-aged children. Pediatrics, 107:1–9.</a:t>
            </a:r>
          </a:p>
          <a:p>
            <a:pPr marL="45720" indent="0">
              <a:spcBef>
                <a:spcPts val="1200"/>
              </a:spcBef>
              <a:spcAft>
                <a:spcPts val="0"/>
              </a:spcAft>
              <a:buNone/>
            </a:pPr>
            <a:r>
              <a:rPr lang="en-US" sz="1600" dirty="0"/>
              <a:t>Turk, J. (2016).  Melatonin supplementation for severe disturbance in young people with genetically determined developmental disabilities: Short review and commentary. J Med Genet, 40: 793-796.</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0055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900" y="1981200"/>
            <a:ext cx="8839200" cy="1676399"/>
          </a:xfrm>
        </p:spPr>
        <p:txBody>
          <a:bodyPr/>
          <a:lstStyle/>
          <a:p>
            <a:pPr marL="182880" indent="0" algn="ctr">
              <a:buNone/>
            </a:pPr>
            <a:r>
              <a:rPr lang="en-US" dirty="0"/>
              <a:t>Questions?</a:t>
            </a:r>
            <a:br>
              <a:rPr lang="en-US" dirty="0"/>
            </a:br>
            <a:r>
              <a:rPr lang="en-US" dirty="0"/>
              <a:t/>
            </a:r>
            <a:br>
              <a:rPr lang="en-US" dirty="0"/>
            </a:br>
            <a:endParaRPr lang="en-US" sz="4000" dirty="0">
              <a:effectLst/>
            </a:endParaRPr>
          </a:p>
        </p:txBody>
      </p:sp>
      <p:pic>
        <p:nvPicPr>
          <p:cNvPr id="3074" name="Picture 2" descr="https://encrypted-tbn3.gstatic.com/images?q=tbn:ANd9GcTR_t8LhfQg6muHxzxKxmQCgSWCCfTI0Vli6oJXuMjlQtrAv2FufA"/>
          <p:cNvPicPr>
            <a:picLocks noChangeAspect="1" noChangeArrowheads="1"/>
          </p:cNvPicPr>
          <p:nvPr/>
        </p:nvPicPr>
        <p:blipFill rotWithShape="1">
          <a:blip r:embed="rId3">
            <a:extLst>
              <a:ext uri="{28A0092B-C50C-407E-A947-70E740481C1C}">
                <a14:useLocalDpi xmlns:a14="http://schemas.microsoft.com/office/drawing/2010/main" val="0"/>
              </a:ext>
            </a:extLst>
          </a:blip>
          <a:srcRect l="7321" r="13829"/>
          <a:stretch/>
        </p:blipFill>
        <p:spPr bwMode="auto">
          <a:xfrm>
            <a:off x="-12700" y="5044659"/>
            <a:ext cx="1367735" cy="143827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QSERUTExQUFRQUGBQVGBgVFhcXFxUUFBQVFBQVFBQXHCYeGBkjGRQUHy8gIycpLCwsFR4xNTAqNSYsLCkBCQoKDgwOFw8PFykcHBwpKSwsLCkpKSkpKSkpKSkpLCksKSkpKSksKSwpLCkpKSkpLCkpKSkpKSwpKSksLCwpLP/AABEIALEBHAMBIgACEQEDEQH/xAAcAAACAgMBAQAAAAAAAAAAAAAABAMFAQIGBwj/xAA7EAABBAADBgQFAgUDBAMAAAABAAIDEQQhMQUGEkFRcSJhgZETMqGxwULwBxRS0eEjYvEVM0OCcpKi/8QAGQEAAwEBAQAAAAAAAAAAAAAAAAECAwQF/8QAIREBAQACAgIDAQEBAAAAAAAAAAECEQMhEkETMVFhcUL/2gAMAwEAAhEDEQA/APaUIQmgIQhACEIQAhCEAIQhACEKKfFNYLc4AeZpASoXMbS35jZlGC89dB7rmcbv5O75SGj/AGi/uouci5hlXpnEFjjC8em3mxLv/NJ6Gvsk5Nt4jX40nq9yn5Ir469utZXhzN6MSzMSP9yVb7M/ipNGamaJB1GTv7FVM4m4WPWkKn3f3ohxbbjdmNWnJw7j8q4VoCEIQAhCEAIQhACEIQAhCEAIQhACEIQAtHLdYIQGUIQgBCEIAQhCAEIQgBYJWVy2+O8ZhAji/wC47n/SOpSt1NnJvqHNtb0xweEeKT+kcvNx5Lhdp7Ykmdb3HtyHYJaCM5kkuccyTmSUzFhrOnuuTPl39OvDhk+ykOGJUrtm0LKt4sKGhQ4hYXNt4uexQrRVGImV3tFq57FBVjSsLPxBGhUb5b7/AHWkxSr3raVlYsNl7ZkgkEkZLXDp9j1C9s3P30ZjGAOpsoGbevm3+y8DEnNPYHab4nh7CQQbBC0mWmOWO30shcfuVv0zFtDH02UDMcnebf7LrwVtLtkyhCEyCEIQAhCEAIQhACEIQAhCEAIQhACEIQAhCEAIQhACEIQEGNxQjYXHQC15vjHmSQvOrs/uQPZdNvlizTIh+s2ezc/vSosM3Nt9/TRcvPl6dfBj7LwMANH99lYQxALeDAAGypnMyXJXUUlckJnpjFGkg9ylcivxjbVTiMEuhkhsJLERK5U2OXxOEISMmGK6ifDDmq3ERrWVjcVQzDqTgTQjK1kC0lZ2I8Bj34eRsjCQWlez7ub/AEE5jjc4tleMmkZEjUB3VeI4lmSXnxzmOje0kFhyI5HIg/RXMrEfHMn1K02sqr3a2n/MYaKb+trSe9eL62rRdDnCEIQQQhCAEIQgBCEIAQhCAEIQgBCEIAQhCAEIQgBCFrIaBQHC7alL8W46hlMH3KmweFAN9h+/qo8DDxuc8/1OPc3krJrF5+d3la9HjmsdMfDSs7qTrkjilnWkqtxeaTbGnpGqJjKzU6WWxrw0WqeCQyOoKTbmL5KLd/Eta4lx0Fq5E2jaUfAFzsmJtwAzJ0AzJV/tHixLuGMX1PJvcpzZe7zIBfzPOrjr2HQJ71E2KpmBpniGaq8VEuk2hGqTExpTJNxU5NFVm1P9MWNCRXkrWdqXni42Fp9F0Y1leq9N/grvM10TsM45i3s7H5gPv7r1NfL+7mMOHLHttr2m752D9l9H7v7VGJw8co/ULI6HQj3W+F305+THV2sUIQtGQQsWsGQIDZC0+KOq1fiWjUhASoSMu2om6yNHqElNvdh2/wDkB7WfsluHpdoXKz7+Qj5Q4+lfdIS7/wD9Mfuf7KfPH9Pxv47guWPiBeeSb7ynRrR7lQO3snP6gP8A1U/Lir48npiEIWrMIQgBACFl2SxYU7MLSXQotB0RsOawsVN9/upAtXO4S5vQlYMi4Mvt6OF6RyvSrhamcbK1LaUrLvhsqKbD5LD8cLpWOAcHZFLo7uOE2vhCSclTx7LccrIzGnTmvRtr7PAshchjHvacm5eacui1vta7NdwsDWigP3Z6lNuulR7J263i4HjhPLoSunDA4ZJZbOac7tBvNc/iiur2jDquZxkanFWUVOICT0KfmakpQt5XPlCWKkLXihkV7X/Drb8Mez28cjQWF3FZqiTYA65Lxmd2XZGz33qTlpmt8ctdsMsfLp7vif4jYdvy8TuwofVVWJ/iX/RH7u/AXm8TiU3G1K8lHxR10n8QsQdGsHoT+Vod88Sf1NHZoVBGxb0ovJ/T+Ofi0m3gxDtZXelD7JR+Kefme49ySlJLC1ZiORUXKqmMhguRxLDHKTgUXJWmAVkrLWqTgS8j8UNrPGpHRKJ0KNjT2dr7W1qBpDSVo+e9Oq9DbgM8S2B80m7Fij7WtJQ4a53zByRszj5Qom4gAm1AzHtbkTfYZX+UtM86g3eppLYNSYzk0arEwLaJOqSws1OurUs+J4hbuWiQVe1JKfZOv3S7Z7UmPw9xukz1AFcyT/ZU8eKorm5Me9u7hylx1+LlqrNpYw6DRPRv4m5JLExAZlZOiKVxOp7q03e2gHyFt5jOvLTVUO2MaapmZcQ0AauJNAD1V9uxsv4Lc/nObz1d0HkBl7nmloXt0GJLfhknzXmG920ZGhxhALuV6DzrnS6/eLEyHDu+FXG0nXSjndKg3b2W+RhOILXvBJFUMuQdQAtEvavDU2osA10zIjJQkB8RAqwNDXIldTDtEt5rXE7MABewaahUONxRB1Vs7HR4rGhwVFi2ApfD7QvVWFAhZ3HSpkosVGq6Vqu8bCqnENVY1GUVeLNBb7JGQUG0nU0pzYsdkBbf8stduhweGtPNw6nweGyCZ+B5LG5L0VY1auCme2kcNhLZIXDJIzRZqyLVC+G05RpFE5MByhYylJSKE8ZU1JFr07E61IbArbhC1e1DZEjerTty7JbDQOfpk3mfwPNNTQE0QRw9NL9eaw7EECgKXpPMLsiDa4+RsDp0tbT44HQX3zHdYYwuJ4xQ5c7Pn5JeWMcFaWc68uX1SMvGbPKuwv8AsmmMY3TPn6nsoDwjL9+6Yw8Yy8NcPlYPcoBUzODrNZqSQRnMkn1y9EyacCSBQ56X0zS8zngfoaOQvMoMnjdttYwkNyGQv9PQ0uR2gNZWyB3NzTk7uF2AgLmmSbhA0a2hnybquUxuzJJXObGy2/qaBkCP9xqlN17bccv3FjsR4dHY5pDb0xHZVO7+1/guMMmWdNPK/wCnuuoYWuIJAPPsuPKdvQxl1sls7YYYRK7xSkZXpHevCP6qNX3rndwxvC2v3aGhZk0UnIqJnAPIOhyVhhcOxrfCAFV49qjwm0iBXRLG6Ge1Rvtt5sPFH8oLbc4Xa8qxG8L3PPB8vIkGz50u0/iOPieIHIto+RXGbA2E+U3RDQaJK6+OTW6jK5WyYrDY80r3jizaMzlVdyupwOPPFwnolmYZsMdDIgkWNT5dlnAwEniquinOynlj4z+rLEuyVLi3BWGJkpc/tTFcIK55O036Vm0ZbcG+f+V0+62Ds8RyGmai3V3MMxE09hpzazqDzcfwu/g2WxgpmVLTPOSeMZTe9sQRtrI2sTsWJDSXmxKwXstM/NDHpbETLWCZaaI48rVoWoltSRJG1Ma0cEwVEQgy7mpjDPpalqGJpPFthQOCmictiy1JvTOIjnl01UMgtxrS8lLG28qz88rS7mm60K9F5h6OTIDW+uddc+iW2g3SutZfdavaWnX2QDr9EGr5Yjfb6qfDzFuQy7i69E0xo7E6gad81kxtHM2gMmcAUXE8yTqT25BQuYx5t1kD00W7Xto5X+Rqhso1DbPma+hOaDDonSP+LdNa1waK/U6gHD0J+i0j2e1kbWlxpubqNWazc48zeflkpXbQINeXb6eSVMxJyOY8tPfVI9155tHdoyyyPjHw47IHxQGMy5xkEkirzICrcNvC7CyCOSRkrP643F4b5ONC+/3Xo+K2cyXxvcbFNc4gAEXmxrG8zpl5WVzG8e7bXeGKJz2FwLs6PFXC0jOgACT5WVGWErqw5rPtY4HarZGhzSCDpXNMST5Lz/aMH8mT/LOssc0SNc/wnjDiKB5+EjLPTXNWmzd5RIBxAsd0d+DzXPlhp14ZzJc4l1qsc2ip5cVeiWfMsW1nTn9t4YOeLFjmFNG4BnCwemQz861W+0ZBarm4rhWky605+8b03i2c577craRjWigkGY8apbHbUFapW0v9Y2hLSV3Y2GcbOXuH+lEa8nO1rsNfZU21Npl2Q5r17dLYow+HjZWYAJ83HNx9yU7vCb90rfK6ORYMMFDkocS5WUxoKoxsgWA0rsVMq2edS4qRVs0i1kTWk0yxBMlJpFHFNmtNEvYHpwPpVWHlU5xCmxUPfFzWLSTZ0wyRSaULNLQOzW1oJI1yYEiVCxxID2ASBw4a7Z391BixoT82iyTR+q1mkvWl6LzELX2dPstnPyA6fu1oJQpOL1SDVhvkpuEGwVoH+SyTfdAR8fw9AL6nP2CTdJbtD+E482VoIxz+iDKzOFeaUknoV++inxDfQWq6WTNI4ZxLyQBdX7X5+qrdp4mpCAcyKsDUDKr7piSTiZ0N6+XNQfDDnZjlzRVxy21IrIsCuI27qRfC0HmQHEk/7lvLsfhPC9viysdwCPoQuh2Zgf8AWkL2j4bQyNliwCRxPdn5l2aVB+NJLiXkNh4nVrb6FMazr+nPusM8Pbqwz9KUbJcPkcR5aj6pfEbNmrJw9j/ddJFFwnhdkaBI6XmAfOvupHwrmtreZVwOL2diP9h9SPwqLHRzs1jNdRn9l6hLhVX4nAhVjl/E3deW/wDVnaKCbaXUrsdtbFjcbLRfXQ+633P3OY68RKA6nENHLwnUj8eS3meEm6ysyUWw91cRM+OQNAZxNceI1kCCe58l6/HtXgFOaa6jNJiYDLKkvPiFz55+dXjPFcuxrXglhB69R3Co8dNmqyecsdxNNH7joVpPtDiz6qZirYxElqtnepJMQkp5lrIml55FBDNmldoYqshqUtHiCtZj0nboI8ZS2/nlRNeTzTESVxG11FiVYQSqkgerGGRRYuVaMkWeNKNmUgmUaMyHo4kv8VZ4kg9bkxF6KF8mfJMcViqF/ZRSL0XlNWtTkEd56+Q19hmq4SJqEWCbzby/IQaR7szX9lm1E6ezeqI3EoDL3fvzWKPZb8KkGFBGvmgFMThvCbPLIflUcsIul1QxLQCaGWZPMnoqWaRz3EnPtySMrh4uEWMyOZGna8lHJE4u4i4k56knQWrf+VsXpkPtmlcXKGjwNogfMc77BB7VzJrdQOdXdCsuWallgMhY+viOumh58LAB8xHNJBhkPh8PEaPlepHkrjDuEbeFvi6VqAOZ5Jfat6Ve08Gxoc8StDhZI4TTjz8R5+irMDtIPCf27s34rRFdF5GYJNZ8RJvX/KrP+mGNxEYc5jTw2dbGunJc/Jh7kdPFn1q1YOal3xWtI8T15Eg9xqpw6xkuexuoNq4G03slvw8OGcwXH3cT+U5PHdpGZ3CKUmimmScuITEGFfM/gaLNE+QA1JKy/YjhJTs2tIDuE8sia7AhaY4WoyykVMs1pR76XS7Y3dEJ+K3xQ+EgO1IJIc0kcwaz6EFZl3IMjPiwvAYRbWv+bjrNnnmDmtZx1n5xyT5EpiZqGhJ5Aak9Auj3W2VHiJjDJkXNcWkah7cx5VVq13J3bkixj3zMFR/EY3iF27QPHlV+6vHDZZckjjMbuDiBG2UuaS4Bzm5+DiaXNZfMgcN+bkzsHcd0schcW8fExjLd4bNuc4keQrTqvSMXDxAt52tNk7F4HOePkItw58Tboj3IW2o5/OvK9tYBkUvwonOk4QGudXzyfq4G68OYA60m9gbDdM4E/IGue6teFvS+pLR6rtNobuslkDmsAaKdr4gWm7HspoNmhgJYaD2uBGufFZ9MlPiv5OnHs3dnLDKGcMd5F7gC7OhwA5u11/4S2HcSa6L0XamzviRCvlaBw8PIAVl55lVWzd3443AUSWu4rPOswCPYhK8apy9FIt3nOgbI27olwOtciB/9fdV2GgJDybAa1x9RQ/K7rZm0G27iGYBIFcj4SB6UqefAtEkjR8jmnhro7xfe0XjhTlrm3ipCwXk2/wD8ByXkxBaacKK6Z+zWNe15HiDA13nTQ3MdaCrDsaJxLnuILi4gZZNvIZqLxtJyvWIZDeWpWmIGfi19lIcCQcnAjUEfnooi7jPi1C6HClwzGcFObnnRGR/ysTQgDw6/f/K2EfPktpYxyQZAF155FOwHxDlyWhjBFkaLeLPOkAzIAQazIUrcMS1R4YC+6ZmmBPhOiAWbANMjnzWmLbwuAA1GdKSaUE2R7FK47HcRyySCGUeHJVuIAaazI1z+yde/w39ElioyW2cgPqgNIpgNQK6afVTmdujBQ5+fqqpwv99ERzkGuSDX8eKbw0dfx0SWILWNJLmm86HXUX6qtbiDTj6C8rJ7paLBzPe0uaSHGqPIVqEHCGPxZ4SxtAfqdyAJsm+qXweNOZz4eXbkVZzbul0nDISYw4eEGiejR0zrNObQ2WHExRt4eEAX1PJtnMgflY58fk6MOSYkIbkcGircaFmh6lX+0912Nhy+Y1mc6rVc3gt3Zi6nFoo566A6rt8FRj4AbDSRmboD90lx8evuDk5PrVcFsCd8MziRYLS13UAmrryIV1h8Ofih3I6+d1n9Apcbs+IPDmcXECbPI+yZieOEdQtMcdTTLLPyu2cZgLYGUC27oi70oV6LZsYaGsGVOaQOhGVKZ02Z68vJQNzcK5K2e1BsfYJjxckvLjeGDoLOf1XTPID77WQtGYCjZ55+/RMx4bjrkbRIdu1VNFbrpSxwvqhQBGdq2xOBLeHLVaxQ04Aj1QSj/lC1rgDmctOSheAyPhq9Tnrn0VljGgOJ6pWR+YQaDBSVQ1FG/O9ClmstziBdEfTIErMxN91oywcueqA3hwxObdbP/HdQSRniz5Af8Jw5V7+pyQzCF4rqb88kBXuwJc6icuo+iXl3fcTbnjy1yGgCvW4fhBVpHD4R4byGYrNI/JbtS8mvqEIVM07UO090ISNEFIUITCRi1HNYQkANEpiEITCKPUKPafJCEBTfratH/MUISpp8D8ru4Vts3529j9llCPQYm/7/AP7D7Iw/zlCEBu35n+iR2X8k3/yKEIP0iboswaDusoTIydT3Rg/mQhBH5dFnB/OEIQFlitW9lBtDRnf8IQimpcb+jt+Sq+fX0QhIE59VmFZQgzJTeH0QhBIZvwp2aDssoQT/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7291" r="20032"/>
          <a:stretch/>
        </p:blipFill>
        <p:spPr bwMode="auto">
          <a:xfrm>
            <a:off x="1374361" y="5029199"/>
            <a:ext cx="1570937" cy="143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8289" t="11404" r="5933"/>
          <a:stretch/>
        </p:blipFill>
        <p:spPr bwMode="auto">
          <a:xfrm>
            <a:off x="2819400" y="5029199"/>
            <a:ext cx="1659973" cy="145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r="27476" b="5031"/>
          <a:stretch/>
        </p:blipFill>
        <p:spPr bwMode="auto">
          <a:xfrm>
            <a:off x="4267339" y="5029199"/>
            <a:ext cx="1656522" cy="145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13983" r="10996"/>
          <a:stretch/>
        </p:blipFill>
        <p:spPr bwMode="auto">
          <a:xfrm>
            <a:off x="5829831" y="5029199"/>
            <a:ext cx="1669774" cy="148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encrypted-tbn1.gstatic.com/images?q=tbn:ANd9GcSrYL3DVJa-WRkmC8Rm928zg4GINgVSh4HI1BAn6QRwpoErcrf3GQ"/>
          <p:cNvPicPr>
            <a:picLocks noChangeAspect="1" noChangeArrowheads="1"/>
          </p:cNvPicPr>
          <p:nvPr/>
        </p:nvPicPr>
        <p:blipFill rotWithShape="1">
          <a:blip r:embed="rId8">
            <a:extLst>
              <a:ext uri="{28A0092B-C50C-407E-A947-70E740481C1C}">
                <a14:useLocalDpi xmlns:a14="http://schemas.microsoft.com/office/drawing/2010/main" val="0"/>
              </a:ext>
            </a:extLst>
          </a:blip>
          <a:srcRect r="10083"/>
          <a:stretch/>
        </p:blipFill>
        <p:spPr bwMode="auto">
          <a:xfrm>
            <a:off x="7499605" y="5044659"/>
            <a:ext cx="1644395" cy="146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3707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62" y="127294"/>
            <a:ext cx="8995437"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Significance of Sleep</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1"/>
          <p:cNvSpPr txBox="1">
            <a:spLocks/>
          </p:cNvSpPr>
          <p:nvPr/>
        </p:nvSpPr>
        <p:spPr>
          <a:xfrm>
            <a:off x="3651492" y="2033203"/>
            <a:ext cx="249555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2400" dirty="0">
                <a:effectLst>
                  <a:outerShdw blurRad="38100" dist="38100" dir="2700000" algn="tl">
                    <a:srgbClr val="000000">
                      <a:alpha val="43137"/>
                    </a:srgbClr>
                  </a:outerShdw>
                </a:effectLst>
                <a:latin typeface="+mn-lt"/>
              </a:rPr>
              <a:t>Behavioral Challenges</a:t>
            </a:r>
          </a:p>
        </p:txBody>
      </p:sp>
      <p:sp>
        <p:nvSpPr>
          <p:cNvPr id="12" name="Title 1"/>
          <p:cNvSpPr txBox="1">
            <a:spLocks/>
          </p:cNvSpPr>
          <p:nvPr/>
        </p:nvSpPr>
        <p:spPr>
          <a:xfrm>
            <a:off x="5056929" y="2971964"/>
            <a:ext cx="2495550" cy="11049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2400" dirty="0">
                <a:effectLst>
                  <a:outerShdw blurRad="38100" dist="38100" dir="2700000" algn="tl">
                    <a:srgbClr val="000000">
                      <a:alpha val="43137"/>
                    </a:srgbClr>
                  </a:outerShdw>
                </a:effectLst>
                <a:latin typeface="+mn-lt"/>
              </a:rPr>
              <a:t>Health &amp; Immunity</a:t>
            </a:r>
          </a:p>
        </p:txBody>
      </p:sp>
      <p:sp>
        <p:nvSpPr>
          <p:cNvPr id="15" name="Curved Left Arrow 14"/>
          <p:cNvSpPr/>
          <p:nvPr/>
        </p:nvSpPr>
        <p:spPr>
          <a:xfrm rot="3408434">
            <a:off x="4914514" y="2595767"/>
            <a:ext cx="1820033" cy="5387441"/>
          </a:xfrm>
          <a:prstGeom prst="curvedLeftArrow">
            <a:avLst>
              <a:gd name="adj1" fmla="val 11536"/>
              <a:gd name="adj2" fmla="val 32906"/>
              <a:gd name="adj3" fmla="val 3048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Curved Left Arrow 28"/>
          <p:cNvSpPr/>
          <p:nvPr/>
        </p:nvSpPr>
        <p:spPr>
          <a:xfrm rot="13157658">
            <a:off x="1520522" y="63515"/>
            <a:ext cx="2222350" cy="5366749"/>
          </a:xfrm>
          <a:prstGeom prst="curvedLeftArrow">
            <a:avLst>
              <a:gd name="adj1" fmla="val 11536"/>
              <a:gd name="adj2" fmla="val 32906"/>
              <a:gd name="adj3" fmla="val 3048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itle 1"/>
          <p:cNvSpPr txBox="1">
            <a:spLocks/>
          </p:cNvSpPr>
          <p:nvPr/>
        </p:nvSpPr>
        <p:spPr>
          <a:xfrm>
            <a:off x="1676398" y="4452424"/>
            <a:ext cx="2791482" cy="1235639"/>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3600" dirty="0">
                <a:effectLst>
                  <a:outerShdw blurRad="38100" dist="38100" dir="2700000" algn="tl">
                    <a:srgbClr val="000000">
                      <a:alpha val="43137"/>
                    </a:srgbClr>
                  </a:outerShdw>
                </a:effectLst>
                <a:latin typeface="+mn-lt"/>
              </a:rPr>
              <a:t>Sleep Problems</a:t>
            </a:r>
          </a:p>
        </p:txBody>
      </p:sp>
      <p:sp>
        <p:nvSpPr>
          <p:cNvPr id="31" name="Title 1"/>
          <p:cNvSpPr txBox="1">
            <a:spLocks/>
          </p:cNvSpPr>
          <p:nvPr/>
        </p:nvSpPr>
        <p:spPr>
          <a:xfrm>
            <a:off x="4668605" y="1184866"/>
            <a:ext cx="2495550" cy="11811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2400" dirty="0">
                <a:effectLst>
                  <a:outerShdw blurRad="38100" dist="38100" dir="2700000" algn="tl">
                    <a:srgbClr val="000000">
                      <a:alpha val="43137"/>
                    </a:srgbClr>
                  </a:outerShdw>
                </a:effectLst>
                <a:latin typeface="+mn-lt"/>
              </a:rPr>
              <a:t>Emotional Difficulties</a:t>
            </a:r>
          </a:p>
        </p:txBody>
      </p:sp>
      <p:sp>
        <p:nvSpPr>
          <p:cNvPr id="32" name="Title 1"/>
          <p:cNvSpPr txBox="1">
            <a:spLocks/>
          </p:cNvSpPr>
          <p:nvPr/>
        </p:nvSpPr>
        <p:spPr>
          <a:xfrm>
            <a:off x="5741285" y="1985658"/>
            <a:ext cx="249555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sz="2400" dirty="0">
                <a:effectLst>
                  <a:outerShdw blurRad="38100" dist="38100" dir="2700000" algn="tl">
                    <a:srgbClr val="000000">
                      <a:alpha val="43137"/>
                    </a:srgbClr>
                  </a:outerShdw>
                </a:effectLst>
                <a:latin typeface="+mn-lt"/>
              </a:rPr>
              <a:t>Cognitive Dysfunction</a:t>
            </a:r>
          </a:p>
        </p:txBody>
      </p:sp>
      <p:pic>
        <p:nvPicPr>
          <p:cNvPr id="3" name="Picture 2">
            <a:extLst>
              <a:ext uri="{FF2B5EF4-FFF2-40B4-BE49-F238E27FC236}">
                <a16:creationId xmlns:a16="http://schemas.microsoft.com/office/drawing/2014/main" id="{BD79609B-059D-4749-A10D-936361423978}"/>
              </a:ext>
            </a:extLst>
          </p:cNvPr>
          <p:cNvPicPr>
            <a:picLocks noChangeAspect="1"/>
          </p:cNvPicPr>
          <p:nvPr/>
        </p:nvPicPr>
        <p:blipFill>
          <a:blip r:embed="rId3"/>
          <a:stretch>
            <a:fillRect/>
          </a:stretch>
        </p:blipFill>
        <p:spPr>
          <a:xfrm>
            <a:off x="2549195" y="3304911"/>
            <a:ext cx="3310415" cy="1201016"/>
          </a:xfrm>
          <a:prstGeom prst="rect">
            <a:avLst/>
          </a:prstGeom>
        </p:spPr>
      </p:pic>
    </p:spTree>
    <p:extLst>
      <p:ext uri="{BB962C8B-B14F-4D97-AF65-F5344CB8AC3E}">
        <p14:creationId xmlns:p14="http://schemas.microsoft.com/office/powerpoint/2010/main" val="200608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315200" cy="1143000"/>
          </a:xfrm>
          <a:effectLst/>
        </p:spPr>
        <p:txBody>
          <a:bodyPr/>
          <a:lstStyle/>
          <a:p>
            <a:pPr marL="0" indent="0" algn="ctr">
              <a:buNone/>
            </a:pPr>
            <a:r>
              <a:rPr lang="en-US" sz="4000" dirty="0">
                <a:effectLst>
                  <a:outerShdw blurRad="38100" dist="38100" dir="2700000" algn="tl">
                    <a:srgbClr val="000000">
                      <a:alpha val="43137"/>
                    </a:srgbClr>
                  </a:outerShdw>
                </a:effectLst>
                <a:latin typeface="+mn-lt"/>
              </a:rPr>
              <a:t>Sleep Basics: Sleep Cycles</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800" y="1040377"/>
            <a:ext cx="7810500" cy="3124200"/>
          </a:xfrm>
          <a:prstGeom prst="rect">
            <a:avLst/>
          </a:prstGeom>
        </p:spPr>
      </p:pic>
      <p:sp>
        <p:nvSpPr>
          <p:cNvPr id="8" name="Content Placeholder 2"/>
          <p:cNvSpPr>
            <a:spLocks noGrp="1"/>
          </p:cNvSpPr>
          <p:nvPr>
            <p:ph sz="quarter" idx="13"/>
          </p:nvPr>
        </p:nvSpPr>
        <p:spPr>
          <a:xfrm>
            <a:off x="241300" y="4372708"/>
            <a:ext cx="9309100" cy="2485292"/>
          </a:xfrm>
        </p:spPr>
        <p:txBody>
          <a:bodyPr>
            <a:normAutofit/>
          </a:bodyPr>
          <a:lstStyle/>
          <a:p>
            <a:pPr marL="45720" indent="0">
              <a:spcBef>
                <a:spcPts val="600"/>
              </a:spcBef>
              <a:spcAft>
                <a:spcPts val="0"/>
              </a:spcAft>
              <a:buNone/>
            </a:pPr>
            <a:r>
              <a:rPr lang="en-US" sz="2000" b="1" dirty="0"/>
              <a:t>Five Stages of Sleep:</a:t>
            </a:r>
          </a:p>
          <a:p>
            <a:pPr marL="45720" indent="0">
              <a:spcBef>
                <a:spcPts val="600"/>
              </a:spcBef>
              <a:spcAft>
                <a:spcPts val="0"/>
              </a:spcAft>
              <a:buNone/>
            </a:pPr>
            <a:r>
              <a:rPr lang="en-US" sz="1800" dirty="0"/>
              <a:t>Stage 1: light sleep, drifting, hypnic myoclonia (reflex)</a:t>
            </a:r>
          </a:p>
          <a:p>
            <a:pPr marL="45720" indent="0">
              <a:spcBef>
                <a:spcPts val="600"/>
              </a:spcBef>
              <a:spcAft>
                <a:spcPts val="0"/>
              </a:spcAft>
              <a:buNone/>
            </a:pPr>
            <a:r>
              <a:rPr lang="en-US" sz="1800" dirty="0"/>
              <a:t>Stage 2: 50% of sleep time, brain wave slowing, sleep spindles</a:t>
            </a:r>
          </a:p>
          <a:p>
            <a:pPr marL="45720" indent="0">
              <a:spcBef>
                <a:spcPts val="600"/>
              </a:spcBef>
              <a:spcAft>
                <a:spcPts val="0"/>
              </a:spcAft>
              <a:buNone/>
            </a:pPr>
            <a:r>
              <a:rPr lang="en-US" sz="1800" dirty="0"/>
              <a:t>Stage 3: Start of restorative deep sleep, slowed delta waves, waking is difficulty</a:t>
            </a:r>
          </a:p>
          <a:p>
            <a:pPr marL="45720" indent="0">
              <a:spcBef>
                <a:spcPts val="600"/>
              </a:spcBef>
              <a:spcAft>
                <a:spcPts val="0"/>
              </a:spcAft>
              <a:buNone/>
            </a:pPr>
            <a:r>
              <a:rPr lang="en-US" sz="1800" dirty="0"/>
              <a:t>Stage 4: Continued restorative deep sleep, mostly delta waves, refreshing</a:t>
            </a:r>
          </a:p>
          <a:p>
            <a:pPr marL="45720" indent="0">
              <a:spcBef>
                <a:spcPts val="600"/>
              </a:spcBef>
              <a:spcAft>
                <a:spcPts val="0"/>
              </a:spcAft>
              <a:buNone/>
            </a:pPr>
            <a:r>
              <a:rPr lang="en-US" sz="1800" dirty="0"/>
              <a:t>     REM: 20% of sleep time, active/dream stage, increases in morning</a:t>
            </a:r>
            <a:endParaRPr lang="en-US" sz="2400" dirty="0"/>
          </a:p>
          <a:p>
            <a:pPr marL="45720" indent="0">
              <a:spcBef>
                <a:spcPts val="0"/>
              </a:spcBef>
              <a:spcAft>
                <a:spcPts val="0"/>
              </a:spcAft>
              <a:buNone/>
            </a:pPr>
            <a:endParaRPr lang="en-US" sz="2400" dirty="0"/>
          </a:p>
          <a:p>
            <a:pPr marL="45720" indent="0">
              <a:spcBef>
                <a:spcPts val="0"/>
              </a:spcBef>
              <a:spcAft>
                <a:spcPts val="0"/>
              </a:spcAft>
              <a:buNone/>
            </a:pPr>
            <a:endParaRPr lang="en-US" dirty="0"/>
          </a:p>
          <a:p>
            <a:pPr>
              <a:spcBef>
                <a:spcPts val="0"/>
              </a:spcBef>
              <a:spcAft>
                <a:spcPts val="0"/>
              </a:spcAft>
            </a:pPr>
            <a:endParaRPr lang="en-US" dirty="0"/>
          </a:p>
          <a:p>
            <a:endParaRPr lang="en-US" dirty="0"/>
          </a:p>
        </p:txBody>
      </p:sp>
      <p:sp>
        <p:nvSpPr>
          <p:cNvPr id="3" name="TextBox 2"/>
          <p:cNvSpPr txBox="1"/>
          <p:nvPr/>
        </p:nvSpPr>
        <p:spPr>
          <a:xfrm>
            <a:off x="7124700" y="3918356"/>
            <a:ext cx="2362200" cy="246221"/>
          </a:xfrm>
          <a:prstGeom prst="rect">
            <a:avLst/>
          </a:prstGeom>
          <a:noFill/>
        </p:spPr>
        <p:txBody>
          <a:bodyPr wrap="square" rtlCol="0">
            <a:spAutoFit/>
          </a:bodyPr>
          <a:lstStyle/>
          <a:p>
            <a:r>
              <a:rPr lang="en-US" sz="1000" dirty="0"/>
              <a:t>www.intropsych.com</a:t>
            </a:r>
          </a:p>
        </p:txBody>
      </p:sp>
      <p:sp>
        <p:nvSpPr>
          <p:cNvPr id="7" name="SMARTInkShape-1"/>
          <p:cNvSpPr/>
          <p:nvPr>
            <p:custDataLst>
              <p:tags r:id="rId1"/>
            </p:custDataLst>
          </p:nvPr>
        </p:nvSpPr>
        <p:spPr>
          <a:xfrm>
            <a:off x="-1384300" y="5524500"/>
            <a:ext cx="25401" cy="6351"/>
          </a:xfrm>
          <a:custGeom>
            <a:avLst/>
            <a:gdLst/>
            <a:ahLst/>
            <a:cxnLst/>
            <a:rect l="0" t="0" r="0" b="0"/>
            <a:pathLst>
              <a:path w="25401" h="6351">
                <a:moveTo>
                  <a:pt x="25400" y="0"/>
                </a:moveTo>
                <a:lnTo>
                  <a:pt x="25400" y="0"/>
                </a:lnTo>
                <a:lnTo>
                  <a:pt x="0" y="6350"/>
                </a:lnTo>
              </a:path>
            </a:pathLst>
          </a:custGeom>
          <a:ln w="19050">
            <a:solidFill>
              <a:srgbClr val="FF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93649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160338"/>
            <a:ext cx="8851900" cy="1143000"/>
          </a:xfrm>
          <a:effectLst/>
        </p:spPr>
        <p:txBody>
          <a:bodyPr/>
          <a:lstStyle/>
          <a:p>
            <a:pPr marL="0" indent="0" algn="ctr">
              <a:buNone/>
            </a:pPr>
            <a:r>
              <a:rPr lang="en-US" sz="3600" dirty="0">
                <a:effectLst>
                  <a:outerShdw blurRad="38100" dist="38100" dir="2700000" algn="tl">
                    <a:srgbClr val="000000">
                      <a:alpha val="43137"/>
                    </a:srgbClr>
                  </a:outerShdw>
                </a:effectLst>
                <a:latin typeface="+mn-lt"/>
              </a:rPr>
              <a:t>Sleep Basics: Developmental Patterns</a:t>
            </a:r>
          </a:p>
        </p:txBody>
      </p:sp>
      <p:sp>
        <p:nvSpPr>
          <p:cNvPr id="3" name="Content Placeholder 2"/>
          <p:cNvSpPr>
            <a:spLocks noGrp="1"/>
          </p:cNvSpPr>
          <p:nvPr>
            <p:ph sz="quarter" idx="13"/>
          </p:nvPr>
        </p:nvSpPr>
        <p:spPr>
          <a:xfrm>
            <a:off x="330200" y="1066800"/>
            <a:ext cx="8699500" cy="6324600"/>
          </a:xfrm>
        </p:spPr>
        <p:txBody>
          <a:bodyPr>
            <a:normAutofit/>
          </a:bodyPr>
          <a:lstStyle/>
          <a:p>
            <a:pPr marL="45720" indent="0">
              <a:spcBef>
                <a:spcPts val="0"/>
              </a:spcBef>
              <a:spcAft>
                <a:spcPts val="0"/>
              </a:spcAft>
              <a:buNone/>
            </a:pPr>
            <a:r>
              <a:rPr lang="en-US" sz="2000" dirty="0"/>
              <a:t>Change in Hours of Daytime and Nighttime Sleep with Increasing Age</a:t>
            </a:r>
          </a:p>
          <a:p>
            <a:pPr marL="45720" indent="0">
              <a:spcBef>
                <a:spcPts val="0"/>
              </a:spcBef>
              <a:spcAft>
                <a:spcPts val="0"/>
              </a:spcAft>
              <a:buNone/>
            </a:pPr>
            <a:endParaRPr lang="en-US" dirty="0"/>
          </a:p>
          <a:p>
            <a:pPr marL="45720" indent="0">
              <a:spcBef>
                <a:spcPts val="0"/>
              </a:spcBef>
              <a:spcAft>
                <a:spcPts val="0"/>
              </a:spcAft>
              <a:buNone/>
            </a:pPr>
            <a:endParaRPr lang="en-US" dirty="0"/>
          </a:p>
          <a:p>
            <a:pPr marL="45720" indent="0">
              <a:spcBef>
                <a:spcPts val="0"/>
              </a:spcBef>
              <a:spcAft>
                <a:spcPts val="0"/>
              </a:spcAft>
              <a:buNone/>
            </a:pPr>
            <a:endParaRPr lang="en-US" dirty="0"/>
          </a:p>
          <a:p>
            <a:pPr marL="45720" indent="0">
              <a:spcBef>
                <a:spcPts val="0"/>
              </a:spcBef>
              <a:spcAft>
                <a:spcPts val="0"/>
              </a:spcAft>
              <a:buNone/>
            </a:pPr>
            <a:endParaRPr lang="en-US" dirty="0"/>
          </a:p>
          <a:p>
            <a:pPr marL="45720" indent="0">
              <a:spcBef>
                <a:spcPts val="0"/>
              </a:spcBef>
              <a:spcAft>
                <a:spcPts val="0"/>
              </a:spcAft>
              <a:buNone/>
            </a:pPr>
            <a:endParaRPr lang="en-US" dirty="0"/>
          </a:p>
          <a:p>
            <a:pPr marL="45720" indent="0">
              <a:spcBef>
                <a:spcPts val="0"/>
              </a:spcBef>
              <a:spcAft>
                <a:spcPts val="0"/>
              </a:spcAft>
              <a:buNone/>
            </a:pPr>
            <a:endParaRPr lang="en-US" dirty="0"/>
          </a:p>
          <a:p>
            <a:pPr marL="45720" indent="0">
              <a:spcBef>
                <a:spcPts val="0"/>
              </a:spcBef>
              <a:spcAft>
                <a:spcPts val="0"/>
              </a:spcAft>
              <a:buNone/>
            </a:pPr>
            <a:endParaRPr lang="en-US" dirty="0"/>
          </a:p>
          <a:p>
            <a:pPr marL="45720" indent="0">
              <a:spcBef>
                <a:spcPts val="0"/>
              </a:spcBef>
              <a:spcAft>
                <a:spcPts val="0"/>
              </a:spcAft>
              <a:buNone/>
            </a:pPr>
            <a:endParaRPr lang="en-US" dirty="0"/>
          </a:p>
          <a:p>
            <a:pPr marL="45720" indent="0">
              <a:spcBef>
                <a:spcPts val="0"/>
              </a:spcBef>
              <a:spcAft>
                <a:spcPts val="0"/>
              </a:spcAft>
              <a:buNone/>
            </a:pPr>
            <a:endParaRPr lang="en-US" dirty="0"/>
          </a:p>
          <a:p>
            <a:pPr marL="45720" indent="0">
              <a:spcBef>
                <a:spcPts val="0"/>
              </a:spcBef>
              <a:spcAft>
                <a:spcPts val="0"/>
              </a:spcAft>
              <a:buNone/>
            </a:pPr>
            <a:endParaRPr lang="en-US" dirty="0"/>
          </a:p>
          <a:p>
            <a:pPr marL="45720" indent="0">
              <a:spcBef>
                <a:spcPts val="0"/>
              </a:spcBef>
              <a:spcAft>
                <a:spcPts val="0"/>
              </a:spcAft>
              <a:buNone/>
            </a:pPr>
            <a:endParaRPr lang="en-US" dirty="0"/>
          </a:p>
          <a:p>
            <a:pPr marL="45720" indent="0">
              <a:spcBef>
                <a:spcPts val="0"/>
              </a:spcBef>
              <a:spcAft>
                <a:spcPts val="0"/>
              </a:spcAft>
              <a:buNone/>
            </a:pPr>
            <a:endParaRPr lang="en-US" dirty="0"/>
          </a:p>
          <a:p>
            <a:pPr marL="45720" indent="0">
              <a:spcBef>
                <a:spcPts val="0"/>
              </a:spcBef>
              <a:spcAft>
                <a:spcPts val="0"/>
              </a:spcAft>
              <a:buNone/>
            </a:pPr>
            <a:endParaRPr lang="en-US" dirty="0"/>
          </a:p>
          <a:p>
            <a:pPr marL="45720" indent="0">
              <a:spcBef>
                <a:spcPts val="0"/>
              </a:spcBef>
              <a:spcAft>
                <a:spcPts val="0"/>
              </a:spcAft>
              <a:buNone/>
            </a:pPr>
            <a:endParaRPr lang="en-US" dirty="0"/>
          </a:p>
          <a:p>
            <a:pPr marL="45720" indent="0">
              <a:spcBef>
                <a:spcPts val="0"/>
              </a:spcBef>
              <a:spcAft>
                <a:spcPts val="0"/>
              </a:spcAft>
              <a:buNone/>
            </a:pPr>
            <a:endParaRPr lang="en-US" sz="1600" dirty="0"/>
          </a:p>
          <a:p>
            <a:pPr marL="45720" indent="0">
              <a:spcBef>
                <a:spcPts val="0"/>
              </a:spcBef>
              <a:spcAft>
                <a:spcPts val="0"/>
              </a:spcAft>
              <a:buNone/>
            </a:pPr>
            <a:r>
              <a:rPr lang="en-US" sz="1600" dirty="0"/>
              <a:t>Thiedke, C.C. (2001). Sleep disorders and sleep problems in childhood. </a:t>
            </a:r>
            <a:r>
              <a:rPr lang="en-US" sz="1600" i="1" dirty="0"/>
              <a:t>American Family Physician, 15, </a:t>
            </a:r>
            <a:r>
              <a:rPr lang="en-US" sz="1600" dirty="0"/>
              <a:t>277-285.</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600200"/>
            <a:ext cx="7029450" cy="4587013"/>
          </a:xfrm>
          <a:prstGeom prst="rect">
            <a:avLst/>
          </a:prstGeom>
        </p:spPr>
      </p:pic>
      <p:sp>
        <p:nvSpPr>
          <p:cNvPr id="6" name="SMARTInkShape-2"/>
          <p:cNvSpPr/>
          <p:nvPr>
            <p:custDataLst>
              <p:tags r:id="rId1"/>
            </p:custDataLst>
          </p:nvPr>
        </p:nvSpPr>
        <p:spPr>
          <a:xfrm>
            <a:off x="-1492250" y="5556509"/>
            <a:ext cx="50371" cy="12442"/>
          </a:xfrm>
          <a:custGeom>
            <a:avLst/>
            <a:gdLst/>
            <a:ahLst/>
            <a:cxnLst/>
            <a:rect l="0" t="0" r="0" b="0"/>
            <a:pathLst>
              <a:path w="50371" h="12442">
                <a:moveTo>
                  <a:pt x="0" y="6091"/>
                </a:moveTo>
                <a:lnTo>
                  <a:pt x="0" y="6091"/>
                </a:lnTo>
                <a:lnTo>
                  <a:pt x="30548" y="1727"/>
                </a:lnTo>
                <a:lnTo>
                  <a:pt x="38272" y="623"/>
                </a:lnTo>
                <a:lnTo>
                  <a:pt x="40331" y="1034"/>
                </a:lnTo>
                <a:lnTo>
                  <a:pt x="41704" y="2014"/>
                </a:lnTo>
                <a:lnTo>
                  <a:pt x="42620" y="3373"/>
                </a:lnTo>
                <a:lnTo>
                  <a:pt x="43936" y="4279"/>
                </a:lnTo>
                <a:lnTo>
                  <a:pt x="47747" y="5554"/>
                </a:lnTo>
                <a:lnTo>
                  <a:pt x="47354" y="5732"/>
                </a:lnTo>
                <a:lnTo>
                  <a:pt x="41653" y="6020"/>
                </a:lnTo>
                <a:lnTo>
                  <a:pt x="41880" y="5338"/>
                </a:lnTo>
                <a:lnTo>
                  <a:pt x="50370" y="0"/>
                </a:lnTo>
                <a:lnTo>
                  <a:pt x="23705" y="6559"/>
                </a:lnTo>
                <a:lnTo>
                  <a:pt x="0" y="12441"/>
                </a:lnTo>
              </a:path>
            </a:pathLst>
          </a:custGeom>
          <a:ln w="19050">
            <a:solidFill>
              <a:srgbClr val="FF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0811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338"/>
            <a:ext cx="7772400" cy="1143000"/>
          </a:xfrm>
          <a:effectLst/>
        </p:spPr>
        <p:txBody>
          <a:bodyPr/>
          <a:lstStyle/>
          <a:p>
            <a:pPr marL="0" indent="0" algn="ctr">
              <a:buNone/>
            </a:pPr>
            <a:r>
              <a:rPr lang="en-US" sz="3600" dirty="0">
                <a:effectLst>
                  <a:outerShdw blurRad="38100" dist="38100" dir="2700000" algn="tl">
                    <a:srgbClr val="000000">
                      <a:alpha val="43137"/>
                    </a:srgbClr>
                  </a:outerShdw>
                </a:effectLst>
                <a:latin typeface="+mn-lt"/>
              </a:rPr>
              <a:t>Sleep Basics: Circadian Rhythm and Homeostatic Drive</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9676"/>
          <a:stretch/>
        </p:blipFill>
        <p:spPr>
          <a:xfrm>
            <a:off x="838200" y="1828800"/>
            <a:ext cx="7428174" cy="4267200"/>
          </a:xfrm>
          <a:prstGeom prst="rect">
            <a:avLst/>
          </a:prstGeom>
        </p:spPr>
      </p:pic>
      <p:sp>
        <p:nvSpPr>
          <p:cNvPr id="7" name="Content Placeholder 2">
            <a:extLst>
              <a:ext uri="{FF2B5EF4-FFF2-40B4-BE49-F238E27FC236}">
                <a16:creationId xmlns:a16="http://schemas.microsoft.com/office/drawing/2014/main" id="{1A801681-C1AA-47A4-BC1B-73AF3C6BD063}"/>
              </a:ext>
            </a:extLst>
          </p:cNvPr>
          <p:cNvSpPr txBox="1">
            <a:spLocks/>
          </p:cNvSpPr>
          <p:nvPr/>
        </p:nvSpPr>
        <p:spPr>
          <a:xfrm>
            <a:off x="838200" y="5791200"/>
            <a:ext cx="3440840" cy="47244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spcBef>
                <a:spcPts val="0"/>
              </a:spcBef>
              <a:spcAft>
                <a:spcPts val="0"/>
              </a:spcAft>
              <a:buFont typeface="Georgia" pitchFamily="18" charset="0"/>
              <a:buNone/>
            </a:pPr>
            <a:r>
              <a:rPr lang="en-US" sz="1400" dirty="0"/>
              <a:t>www.medscape.com</a:t>
            </a:r>
          </a:p>
          <a:p>
            <a:pPr marL="45720" indent="0">
              <a:spcBef>
                <a:spcPts val="0"/>
              </a:spcBef>
              <a:spcAft>
                <a:spcPts val="0"/>
              </a:spcAft>
              <a:buFont typeface="Georgia" pitchFamily="18" charset="0"/>
              <a:buNone/>
            </a:pPr>
            <a:endParaRPr lang="en-US" sz="1400" dirty="0"/>
          </a:p>
        </p:txBody>
      </p:sp>
    </p:spTree>
    <p:extLst>
      <p:ext uri="{BB962C8B-B14F-4D97-AF65-F5344CB8AC3E}">
        <p14:creationId xmlns:p14="http://schemas.microsoft.com/office/powerpoint/2010/main" val="224167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338"/>
            <a:ext cx="7772400" cy="1143000"/>
          </a:xfrm>
          <a:effectLst/>
        </p:spPr>
        <p:txBody>
          <a:bodyPr/>
          <a:lstStyle/>
          <a:p>
            <a:pPr marL="0" indent="0" algn="ctr">
              <a:buNone/>
            </a:pPr>
            <a:r>
              <a:rPr lang="en-US" sz="3600" dirty="0">
                <a:effectLst>
                  <a:outerShdw blurRad="38100" dist="38100" dir="2700000" algn="tl">
                    <a:srgbClr val="000000">
                      <a:alpha val="43137"/>
                    </a:srgbClr>
                  </a:outerShdw>
                </a:effectLst>
                <a:latin typeface="+mn-lt"/>
              </a:rPr>
              <a:t>Sleep Basics: Melatonin</a:t>
            </a:r>
          </a:p>
        </p:txBody>
      </p:sp>
      <p:sp>
        <p:nvSpPr>
          <p:cNvPr id="4" name="AutoShape 7" descr="data:image/jpeg;base64,/9j/4AAQSkZJRgABAQAAAQABAAD/2wCEAAkGBxQTEBQUExQUFBUVFBYYFxUYGBQYHBcdGBgWFhwYFhQaHSggGBolHBgYITEhJSkrLi4uFx8zODMtNygtLisBCgoKDg0OGxAQGywkHyQsLSwsLC8tLC8sLCwsLDAsLCwsLCwuLCwsLCw0LCwsLCwsLCwsLCwvLCwsLCwsLCwsLP/AABEIAP8AxQMBIgACEQEDEQH/xAAcAAABBQEBAQAAAAAAAAAAAAAAAgMEBQYBBwj/xABOEAABAwIDBQMHCAYHBQkAAAABAAIRAyEEEjEFEyJBUWFxkQYjMoGhsdEHFDNCUnLB8BUXU2LT4TRDkpOjwtIkc4LD8SVEY3SDhKKys//EABsBAQADAQEBAQAAAAAAAAAAAAABAgMEBgUH/8QAMhEAAgIAAgcFBwUBAAAAAAAAAAECEQMSBBMhMUFRkRQiYaHhBkKBscHw8QVDUnGCov/aAAwDAQACEQMRAD8A9xQhCAEIQgBCEIAQhCAEIQgBCEIAQhCAEIQgBCEIAUfH4feUy3nqO8KQhSnQMaUKftnD5akjR1/Xz+PrUBdkXas52qYIQhSQdC4uhCEmxQhC4ToBCEIAQhCAEIQgBCEIAQhCAEIQgBCEIAQhCAEIQgIG2aGakTzbf4+z3LOLYkSsliaWR7m9Cf5exdGC+BliLiNoQhbGYBCAhCTZIQhcJ0HCYTNLGU3Rle10kgQZuBJFuy6XiGAscC3MC0gt+1I0kkaqmdhq5bbMC3eCmXlmYTShuYtMHi0OvVXjFPeVbaL1CoThquUQHxnlzDrGSLedkif3tbwilTqGpA3hc11GXl4AADWl4c0OgkidAbnW0qci5kZvAuX4lgcGFzQ46NkSdeXqPgnGmRIuFXYmk/fAsa8TlDzLMjmiZm+YOEmCB01GkXB4F7W0xleN3SeMu8IBfLMujtDDo6dEyqt5Nsuyfbp711UFDB1JY57HkNrBwGaCAaRaSAahtnjn1tcpmq2rTpkvLgZYHGYa47wEnMalgRI+oIMdAp1a5kZnyNHnE5ZvEx2aSlLPUadR1IGmXkQ0XOsVXZwOO4jQ5riLqRRoVA6kYqOgmcxADQXOPKoTIEC+aRAteIcEuIUvAtd+3PkniiYg2BsJOg0PgU4qfGYN+9e9ocQ7dSGuguAL8wHEI+r0kSOZS8FhX52l+cNaKhALyYl8tDoPEQ3vUOKq7Jtk359Tz5M7c0xlkT4KQqzaWHqFzjT13WUGYvnBIFxBLZvI7wodXC1srY3mXzkt0LSQzKR53QQ/Vxgu0jSVBPiRma4F+hVHzSpnzS8+cP1/qbmLNnKPOe1StkscKcPBEOsSbkQLkZnQZnnym0wquKS3kpk1CEKpYFQ7fow8O+0PaP5Qr5V+26U0p+yQfw/FXw3UislaM6hCF1mB0IQEISbFCELhOggbO2kKlA1XDIA6oDeYFN7mzp0bKeqY5gzcQJaYI7cucD+zdV/ku0HDEG4NXEA/31RLobDDfruPA5pmLk5gHHtDXOb3FaVG3ZV3wHH7XaAbHhdTa6xjjyXaYv6WnNSxi2Gmak8IDiTcRlmZBuCINuxRxs254rF1N0Rzp5efQhoslO2eDTdTzGHPc48pDqhqFvdeJ6I8g7wrB44Pa0kFjnFzch1DmzIt3Epl22KcwJPDTcDDspFQkDigxpz698c/RUOzMe5vHnvL75DTN3GTIjuI9S4zZEANDzG6p0zYX3Ti4GeWpn1J3CO8SXbQpgE5rB2XR1zcQ23EZBFpuF3DY6nUMMdNp0Omlp1g2PQ6phmzIeXZvrh+UCBIz3ifSOa5tMBOYfAhjmmScraje/O5r/ZlUNRJ7wijtNpD3OhrWOLSSZIIdkhzfqyYI7CE4dpU4nNbi5OkZfSLhEtAkSTESFExmzHOJdnl8sAIa1sNFVjyXfaIDbeu111+xwTmLg5xz5szAWnNl0bNoDGgX6zKtUOZFyJOJ2nTYHSScmsNcelpiJuLTzSv0hTkjNcZZs62bKGg2sTmFvgUy7Zxio0Phj5IEDhJgzPMTeO1Kfs+WvGa73sfMaOYKcWnSaYMdqioE94XW2jTb6To9LkT6MZtBoJElLpYtjmuLTOXXUcp58iIIPNRRsqzpeSXNrAmAPpS0m3ZlspTMKAXmfTAHdAyqGojaRae1LDMzKXMD28UgiWg3iQRmbaOfepJxzIJmwdl0dcyRDbcRkEWnRRW7K4QHPLi1gY2wAaJaTbmTkbfsXTsviLg+DnD2w3hBGcEls3JDyCREwFLyEd4f/SVK3GLtLudgJkm3CAQQZ0KbpbUYS7WGloFnS4uGaAyM0wJ7rpI2S3K9pcTnY5rjYem573OHS7zZIqbJLjmc8OdmDrtGWzXMjLNxDjz18EqA7xMp41jnBrXSS0OEAmxmCToJg+Ccr08zXN6gjxTOEwYYSRF2sbAAAGXNoOXpKUqOr2Fl4mPyoyqZjaUVHDtJ8b/AIpnKurOY0M5UJ7KhM6FGqQhUflL5UUcFk3oeQ/NBbkgZcovmcPtBcqTexG455K/0c/77Ef/ALVFcLzfYvyjYSlTNN2cu3lV1jS0fUc8av1hwVh+tHB9Kv8AhfxFeUG2yLNwhYD9b2z/ALTvGj/EXW/K3gCCQXkDUzRteL+c6qMkhZvkLAfre2f9p3jR/iJR+VrAdX+NH+ImSQs3qFhP1rYH/wATxo/xEv8AWjg+lX/C/iKMjFm4QsO35UcGdBVP91/ER+tHB9Kv+F/EU6uXIWjcIWHHyo4PpV/wv4icb8pOFOjKx9VL/WmrlyGZG0QsdT+UXDuEtp1zGsCmf86GfKLhyCRSrmBJgU7Dr6anVT5DMjYoSKVTM0OGhAPiJS1mSCEIQAhCEBS7XZ5yeoHwUKFabab6J7x7lWLKeNldBQs5CF1Cp2gnIaZecfK7hxU+btMwW1dOw0yvR1558qvp4buq++muuG/4P5FZbjxjaeFNN2l+vVU1HPvHZjMsfHh0W42wynVpuYXNDotcSD3LF4fCvaXOe17SGuiQ5uo1k6quyyqbOhpkWdAHQ9vx9i5VpuNCqA1xJDbQfttT2ErOOaXO5xxHs7VWUcZUyYiaj5AbHE63nGi11s2KK44d/wBl3gVqBtTI0Z6TxoLhvxVRszE1CZNSoe9zvj+YKscZUmkcxJ840QTP1X/iqrYrQe0ZdiA+pmAgGLeqFZUyTAGpVRhG5nCBAPsV4x4p+ieIiC4xHqWMpcTRROYJ+R7gehHXWEGJKiYl7iZbyCbo4pxvz+C6cOScTGUWmThTPKVpdkEOqtnQvE90/ALL09q1RzHgFO2btEtdPP8AJW0GkUaNNsohlBx61Xe4R+KY2Y8htSbSyB4gqpp7W80Qftz7EjA7ULnhpOq0zLYQkfSmB+iZ9xvuCfTGB+iZ9xvuCfXzWdIIQhACEIQEHa483PRw+CpZV9tMead6j7Qs7mXxP1LG1eIv6OnBhmQ5KE2HIXzu2m+qNYsB8p1TLUwxgGG1onSfN3I5xqt+sT5fbJOKxGFoteKZcyuc5BMZd27QOaeWsr10eP8AT+R85nnYcTM/D2BUBztrPY5znU3B3ASSOosbdQrnCYdzA5lRxL2ucDcWyuiM0HOOjuiV81w5D3VSXPMBlNrsrj2tjv10CylJJWRFOzHbXwbMM8EvAZUa2oy5JLSII9RBHqVMN24VchcTUiwBtDg7p2L0DY2xBVxIpmiMRTwJL92HDMW1QCAWvMOaHQS0XBJjVV3kbgAd5naGvzuzMyxlMmwHIcoU6x1ZpCGZ0YShXySPZ6oU6nX3jCMpnOHAwYtm5+teiYnyXw9RzszAHSBmAFyRKo8Rs12FrDegOpGzKgFgejxyPsWmHJSeVui0sJx2mZqUCynnk6x6pVi7C+bl1zYwp3lLVDmZBEZZt1P59qq2Y/gDeZbHs1XTWXYirfcJeDLA0zaComIxLA45W2UME/Ep+rQiHOvPgopJmeG5PYWNLGNc0SwG3VQnVQHGzh3XVvsmq3IIAm/RM7QfFQ9oHuUkxw25U2Q3gZbB5SdjH/aKff8AgVZ08U3KL8u9Q9k4hvzhoiSSRppYqIptlJYbR9U4H6Jn3G+4J9MYH6Jn3G+4JZrNzhk8RBMdgga8v5HoVzGg4hMsxTTobdSCAddCbHTkk/PacxmaLE3IsJAv01CUyLRIQmHYtgdlLgDANyB6UwO8wfBOseCJBBHUGUomxrHDzT/uO9yyhetdXEtcOw+5Y5eQ9pW4zw2uKfl+T6Ogq0xYchJCF5lYkuZ35UbReffKk15fhhTnMW1QInmac2FzZegrEfKBWDa+HJcGebxABJAuQwAX6my/Voq7Xg/kefujAVvJTEOvnyWMy93sa3T3qHU8mHsAdVZWqOZJZXo1XOcy2opiHd8BytMDXqvqNpVXtZAbVbvGwAcjmVqYLXCfOOJ10Ajqr7A4Mtp0mU3tqAVi6qWZAMpD9QSSOKDwkaFU1MWq29SM7TsyOz/KT5k8ubSbVp12tbUrtyh5qNJmzQAOUiBcGQEnAOa/E1cSeAVBdvcQAfvQJPa6OSv9s7MoYplY0SMx9NzQbuABa48i9oIM8xYrPbLoNqNAqOLKjSWvbaMzTBjs5jsIWeRx2G+HKLdli3EU3VJzwR9W2ul+2PerCo1j6eV4BBt3qlrbMa08V5M5gj56GkZnjK2Tre/4BVo6rTRjvKbZbqGILRJY4AtPZpB7lnqFMgtLtLHvWh8tPKJleq1rJAYCM8WM8u6yi06QeKLJkACSO7T1rvhJySb3nHiyTdchjFNJLWtFjf8ABXHzEhhJIsNNUnabIyu0i0dOlk7VxgcyACZC1oxhJ3sKqls+qT5oz1Ex6+xGO2ZWbBcBe1jPapWydolryIFxz7FI2rj3uZyEEHT89VfLTOnNLPRBwWDMcRIHcfepWCoMbiGQNTY+oqFg8W64zHxhScGCa9I/v635gqt1IpjQk7tn1Ngfomfcb7gj5q3PnvmnWezLHd2dUYH6Jn3G+4J5wkR1XFZmUuGfQIDpeAI1vwtbmAJbIiAdTPC4ciEsMw+mZ3CQIIcYsRcFvRpmdI5QrF+EYSCWiwga6AEadxPiV0YVvTmTqdSZNuV1fOvEplZEotZUcTLiTeILeGzQDPI5Z7b8ip1KmGtDRoAAPVZJpYdrTYcoFyYHQToE6qt2WSOO0KxYW0Kxi8j7Uftf6+h9LQPe+H1AIQELyh9A2ixHyg4Te18NTJyh1PEAkAGxa1piecE3W3WP8snAYvCkmAGV7+pi/WsPf1+R517jz75S8MKVBlUEty1GxHUjLBM+i5sg9wKtdk4WriWU3vIpYfI2KbDxVbRNV4iAbw0TY3urbazGVaB9F4JbBEO+u0WISsLXazNSBaHgvLGnmDxiw+rxR6krvE33CLsg06daph6bIa3inOX62IIPo908lgfKenu8TWyG7g10dSG5P8gXo+zqtRtGa/pjMXHhM8Ry+jbSAvOtuY9j67iQ0xw35xr7VTE4EQdMrtieWYIDH69uvjzWiNWjXbxNa4HsCx+J2ZhagNt07q0/5dEnZ+z8TRg03iszkND6pWR0RxFxNBi/JCi8zTcWnobhVW1Nh16TQ4Ccupbf2K82dtKbPBY7oVZuxEiJWuHjOJbIrtGFwFB1eW/WIPu1TezacOcxy0YwjqD6tVrS4OYQMv1Z5ws1XovIznx9y64zUlaOXFuMju0GNpvDrfzU+niKFVkSBIi4NioVXA7xkyLj2qHgnNpO4hI5zyWl7B3prZvRIpAMqRI6fAqwwdVpqsEyZ/BM4vI9nCLi4su7GqMdUbqHg+KhwTdkyc5Kz6gwP0TPuN9wT6YwP0TPuN9wT64WAQhCAEIQgOFYxbN2hWLC8n7Uftf6+h9HQPe+H1OhCAheUPoG0WH+UKs1tfDF5AaWVwZEi+7GkXW4SXMB1AK/WYunZ51nju08ZTNCnSo1y3KeIw8ZuEjMSBPpHMYieoUh+NwzsSKxqEFrREA3ID234Z0d1iw6Beg+TVMZa9h/S6/IfbVxum9B4BXbinu8/QhI8U29t99QFtJuVs2ktk/vG/gPFY87Nqc4M9rfivpvdN6DwCN03oPAKM0eT6+hJ8x/ot/QeLfipOBw1RrCw+jmkXbYEyRr+ZX0num9B4BG6b0HgFDcHwfX0B87VaJNhyOsj4pVRrgIbe2uYa9IlfQ+6b0HgEbpvQeAVcuHyfX0CtcT56p161NkNIeT1LfxKrzsx+W72OLpkXETyX0rum9B4BG6b0HgFaLjHdfX0Jbb3nzDh9n1mgjhjlcfFQcZsSs4yGifvM+K+rN03oPAI3Teg8AtdcuX30Jg3DcfL+zNnVWCHNHfmZPdronqOAdvmvNNrQDJOZvQ3gFfTW6b0HgEbpvQeARY6XDzIbbdjeB+iZ9xvuCfQhc4BCEIAQhCAbrmGu+6fcsctdjz5p/3He5ZLKvIe01ueGuSfn+D6WgbmAQugLi8xTO82iEIX6seeKfya0xH/m6//wBlcKBsjBOpCrmjjr1KgidHGRNtVUeVPlDUw1VjKbWOztninWY5ELRQeJKolJzUI2zTIWOxvlDjKb6bDToF1RoLQCTqLgnPYDrpYphnlXiz/VURabkt5Odzf0a4+paLRptXs6mb0iCdbehuELEnynxn7GlOVzouTDXBpMZuphcHlTi5I3VGWvLDJI4mgkic/IAmU7NPw6jtMPHobdCxFXyoxjZmjSENLjrYAwT6f5goq+VGMbOajREGDc6xmj0+l+4hOzT8Oo7TDx6G3QqfyX2q7E0DUeGg5y2GzFgDzJ6q4WMouLpmsZKStAhR8RjqdNwa+oxhdoHOAJ5WB1UhVLAhMsxTC8sD2l7RJbIkC1yOWo8U3idpUaZy1KtNhiYc5oMdYJUWCUhRMPtOjUMMq03no17SfAFS1IBCEIAQhCAi7UPmndwHiQs5lV/tg+bjqR8VSQvgfquBrcVeCOvR55YjQaupyEL5fYfA31xqUIQvZnzQWY8oNj/OcWxufJko5gcod9eNCVp1Wf8Afv8A2/8AzFphScXa5GeJFSVMqMZ5Ouc9m8xkPhzWcFNpgiCGwRNrdkpjFeT7ZIqY1odeQW0geIOBm8mz3ROmayr/AClxbKtWtU3rW1MO5jaDZAJLDmeY77D7qu9tMo1sBUxAp08z6WbPlbmBgCM0TIiPUra+a4+SI1EPtsi0diC+XHNkZnGG0uwlxg9gueiVT8li1rnjFwHCXPDGXAETnnSO3tTzMDTbswvbTYHnCGXBrQ4zTvLom6paGKdQwtTD1TLK2GNSg7tczM6n4n8yE18+fkhqIcvNkx2xqbOE49rYa0EZaYlrgQ0OM8QIcdeqKmwWVCWHGtc57spGSnmcWXykgyYtbuTLsGXNac1ATSwtnUi42Y2ZdF/hAspODaPnTOKh/SathSIOgsHRr+ZKyxtOcXHVyTd7d2zd69C2FosHesVLhv27/TqW/kng9zTq05zZK7hMRPCw6K3xWIbTY57zDWgknuVThMc2ma8yScQ+ANTwsVR5QY4VstN7xTaCHFkEl94AJ6dgHQrLSNKhHEab2mmDgycFW4ap1KGIZWqYh+WpWEMGVx3TWmWAQNZ4jGquvJPa2+pFjz52lwu/eHJ47/zqon6UkSaxgWsCORNoHQHwUKoxm/FZtctcRld6RLx368v/AIjouaOkN+6/vqbPCXMsdnj/ALVxP+6Z7mJraFXLtRp3bqn+zei0NJ9M34iAolDI2tUriu7ia1ps+RdrRJ11j8hcGIb85FYVwXbvKARNru1UvSK3xf3wGr8UObac2vVo03UjhjvARVeAHOj6jCyRJtqRyWxXn22cXva7N4/K00nQRLQCCYdlcYJ1EWUnENYKTPmtWq/E8I4C8h17mo0ktaIXRhyUq8dvnX5MJur8PybhCRSnKM3pQJjrF4S1oAQhCArNsu9Ed59yq1O2u/zkdAPioK58TBzOyynR1CAhZ9mGsNMhCF2FQVRiagbinOJygYUmYmOPWOfcrdV+O2aX1BUbUcw5MpAaxwIzZtHA81aPErLgMbOp0KNJtLM10WLnQcxcXE5jpJM2UPD4CizCPw4rE03l4DtckwS3NpqZv9pSxsV37b/Cw/8AoSv0TU035/uqH+jsHgq5ZfyXmXzR5PyEEUfmvzfeiN1u81tC2J6TF4TGO2fh62Hp4c1ASwNDHCC4ZAQTHaGmf+ikDYzv2x/usP8A6F0bIeNK5H/pUP8AQmWX8l5jNHk/IjURSyNDcSQ0MptHL0BEnpMc+aXSotFVrvnJdNVzg20HMLN7uXr5J79DP/bn+6odv7nafEoGx3jSuREH6Khy0+p2DwWS0dJ3a/6LSxIy4PyIdPZxqOruaYcK7hB0PCzwTGIw1UROdkTcAOB77EK/2dgt0HS8vL3l5cQ0XIA0Ajkpayx9EhPEc4un5dC2FjSjHK0ZWk91vPOtFoZy5G2iekn+ufrIgNHq0uFoXUwdQD3gJs4On+zZ/Zb8Fn2fFW6S6F9bB8GUALhE1ibgnhaJgadgm6j1MxP07zraGTfuF/5rTjCU/sM/st+CdawDQAdydnxXvkug1sFwfUyD9l1qmIZUDeFrC0l3DrN4Oq0uzcFumkTJJkn4KYhbw0eMWpPa0qX38TN4jaaW5uwQhC3MwQhN16mVrndAT4ICgxtSajj2x4WTMpjOu5106swzD0oTOddTVjMa5CELmNwUTHObZpfkOsyRyI105z6lLUTE0yXeg10NMExre3cgGcPU4x58P/dht9eY7x4JovtPzm175W6/CyeeHCCKDSTHNtjafb7kkNcR9AwdhLb3074KA448/nBImNAb63I0FilGuC6d+Msg5RliOk/ilsz2mkwX6i0cwfWeSQxrptQYO05dNNO7kgClUGeRXzAlxy2P2rTqAPwTLasgf7SLi9mjs9WqkNDr+ZbYmPRuCT4W1+93pEP0+bs7ZLYvHZ2e5AKovkxvg5xa6IAt6N4m8fikZ7Ab+DBJNjMuIFzaxtASgHg2osseRbz5g8uS49rhl8w02HMQDBkC1h6kAney4jfj0gA0AE3iPzpbvXW1eGPnDZzTm4TbkPx9ZSg1/wCwYO5w7ezW/vRuSYmiyABYEHmLDTlJQCNbDEamwt36z05JQqcMb+XF0BxAFw2SOnMX5aLrW1LndMmCeVycvOehdK6yk7LxUmelYQ02udSe4cvBAIc8EjLXyxAix6fa1JjXtK7WfLj58NkxlgcrQJPYVwNqC+6ZymA2Ykdt7SY/JVUpuDnZaLCCdeHuMjxQDmBMkkVd4AIiBa8TI7ipqh4Rrg69NrBGoIvfSByUxACr9t1YpR9ogfj+CsFQ7fqy8N+yPaf5Qr4auRWTpFWhCF1mB0IQEISbFCELhOgFX7RcwO43PHDfLMRxXMDsIVgmKrn5xlLMtpmZ1vHqQFdUdTByl9YRHN3Ntief81xj6UTvKvb6XbqY62Utz6skB1HWw4ieom+sLgdWMEOokf8AFB9vcgIrjSud5Vbnl1i7mSJgC0/gF15p2l9WHAHWYkktMaj0de0Spzd4HC7C2BPWwMn1nl+SmnvQeJ1OI6GxsPBAQnPpGX5qoBdeJgEFpuByEx4oa+lMbys67dSbFpHZy5qXNaLOpx1Mk+IgezkuTWiS6lYfvRpzQEc1aRLw59TVwIMn0SCYA5WjxXGClBAqVOHlJ6gcx1I/MqXnqlrTNMETmBJjsFpi0Ljd7MF1Ii3Izy5SgIjn0st31Z1mSSLEjiaI0J581wOon+sqnt4jHonpPIKaTVzHK6mWzYGZF4iyS11aTxUratvaw19qAi1RRNy98PkzoLPMCInUmOt0rNRfADqgLnSCM0ybAkxbopGWsLA0h0sdJHLknBvcrgTTDiOGJtrJM629yAht3ZJipVEZpue12bToDB7klzqYAMvLS4kaScsm0kGMzo71N3lTKYNMumwExzkd8g+CQ4VJAa9lgJFrnUmMtpkePiAjZj2FxyuqEgfWM68wPzqrJRqJdm4iCItp8PWpKA4Ssliaud7ndT/09i0G2a+WkRzdb4+z3rNrowVxMsR8AQhC2MwCF0IQk2KEIXCdAJivg2PMuaCRHsn4p9CAis2dTGjfae3t7SolXDU2kjcvInVs3kA8jpyvpCtUICpZSpuMGjUFjcg9p1nW+uq40MPGaFTNmnQ669dLHlyHUK3QgKrdU9dy+5I0M8r66cvHkhlJmZw3LxqJvBAHWZIMAR296tUIClaynzoVJ10ceQOs9bJeSn+wqRDho63/AAz+YVuhAUxp0xpQqWm9+UGRe56dqcxFNheZo1DfUSfrDrpJ6ciVaoQFQ2lTMDcP63B7NTJ5clxopgfQVAdLAnWRYzfvVwhAVVGhTcWtNFwibuBA1J153M+tSm7Opj6vIjU8xBvPRS0ICPQwTGGWtgxGp5x8ApCFHx2IyU3O58u82CJWCk21iM1SBo23r5/D1KAgoXbFUqOdu2CEIUkAELoQhJ//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9858A0DE-6F03-47D2-B7F2-A2896A0E8E02}"/>
              </a:ext>
            </a:extLst>
          </p:cNvPr>
          <p:cNvPicPr>
            <a:picLocks noChangeAspect="1"/>
          </p:cNvPicPr>
          <p:nvPr/>
        </p:nvPicPr>
        <p:blipFill>
          <a:blip r:embed="rId3"/>
          <a:stretch>
            <a:fillRect/>
          </a:stretch>
        </p:blipFill>
        <p:spPr>
          <a:xfrm>
            <a:off x="533400" y="1051828"/>
            <a:ext cx="4800600" cy="2700338"/>
          </a:xfrm>
          <a:prstGeom prst="rect">
            <a:avLst/>
          </a:prstGeom>
        </p:spPr>
      </p:pic>
      <p:sp>
        <p:nvSpPr>
          <p:cNvPr id="5" name="Rectangle 4">
            <a:extLst>
              <a:ext uri="{FF2B5EF4-FFF2-40B4-BE49-F238E27FC236}">
                <a16:creationId xmlns:a16="http://schemas.microsoft.com/office/drawing/2014/main" id="{8EB726BA-D49E-4C62-A92A-32A42930078B}"/>
              </a:ext>
            </a:extLst>
          </p:cNvPr>
          <p:cNvSpPr/>
          <p:nvPr/>
        </p:nvSpPr>
        <p:spPr>
          <a:xfrm>
            <a:off x="63500" y="6494046"/>
            <a:ext cx="7162800" cy="307777"/>
          </a:xfrm>
          <a:prstGeom prst="rect">
            <a:avLst/>
          </a:prstGeom>
        </p:spPr>
        <p:txBody>
          <a:bodyPr wrap="square">
            <a:spAutoFit/>
          </a:bodyPr>
          <a:lstStyle/>
          <a:p>
            <a:r>
              <a:rPr lang="en-US" sz="1400" dirty="0" err="1"/>
              <a:t>Bubenik</a:t>
            </a:r>
            <a:r>
              <a:rPr lang="en-US" sz="1400" dirty="0"/>
              <a:t>, G. A. J. Physiol. </a:t>
            </a:r>
            <a:r>
              <a:rPr lang="en-US" sz="1400" dirty="0" err="1"/>
              <a:t>Pharmacol</a:t>
            </a:r>
            <a:r>
              <a:rPr lang="en-US" sz="1400" dirty="0"/>
              <a:t>. 58 (Suppl. 6), 23–52 (2007).</a:t>
            </a:r>
          </a:p>
        </p:txBody>
      </p:sp>
      <p:sp>
        <p:nvSpPr>
          <p:cNvPr id="9" name="Rectangle 8">
            <a:extLst>
              <a:ext uri="{FF2B5EF4-FFF2-40B4-BE49-F238E27FC236}">
                <a16:creationId xmlns:a16="http://schemas.microsoft.com/office/drawing/2014/main" id="{9037FF04-ABE7-439B-B984-3F501ADE6151}"/>
              </a:ext>
            </a:extLst>
          </p:cNvPr>
          <p:cNvSpPr/>
          <p:nvPr/>
        </p:nvSpPr>
        <p:spPr>
          <a:xfrm>
            <a:off x="63500" y="6314757"/>
            <a:ext cx="6286500" cy="307777"/>
          </a:xfrm>
          <a:prstGeom prst="rect">
            <a:avLst/>
          </a:prstGeom>
        </p:spPr>
        <p:txBody>
          <a:bodyPr wrap="square">
            <a:spAutoFit/>
          </a:bodyPr>
          <a:lstStyle/>
          <a:p>
            <a:r>
              <a:rPr lang="en-US" sz="1400" dirty="0"/>
              <a:t>https://www.howsleepworks.com/images/melatonin.jpg</a:t>
            </a:r>
          </a:p>
        </p:txBody>
      </p:sp>
      <p:pic>
        <p:nvPicPr>
          <p:cNvPr id="11" name="Picture 10">
            <a:extLst>
              <a:ext uri="{FF2B5EF4-FFF2-40B4-BE49-F238E27FC236}">
                <a16:creationId xmlns:a16="http://schemas.microsoft.com/office/drawing/2014/main" id="{FDDE351A-4B61-496F-81F4-48648566B58D}"/>
              </a:ext>
            </a:extLst>
          </p:cNvPr>
          <p:cNvPicPr>
            <a:picLocks noChangeAspect="1"/>
          </p:cNvPicPr>
          <p:nvPr/>
        </p:nvPicPr>
        <p:blipFill>
          <a:blip r:embed="rId4"/>
          <a:stretch>
            <a:fillRect/>
          </a:stretch>
        </p:blipFill>
        <p:spPr>
          <a:xfrm>
            <a:off x="3913992" y="2514600"/>
            <a:ext cx="4872015" cy="3235018"/>
          </a:xfrm>
          <a:prstGeom prst="rect">
            <a:avLst/>
          </a:prstGeom>
        </p:spPr>
      </p:pic>
    </p:spTree>
    <p:extLst>
      <p:ext uri="{BB962C8B-B14F-4D97-AF65-F5344CB8AC3E}">
        <p14:creationId xmlns:p14="http://schemas.microsoft.com/office/powerpoint/2010/main" val="32079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1644</TotalTime>
  <Words>4387</Words>
  <Application>Microsoft Office PowerPoint</Application>
  <PresentationFormat>On-screen Show (4:3)</PresentationFormat>
  <Paragraphs>627</Paragraphs>
  <Slides>48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Courier New</vt:lpstr>
      <vt:lpstr>Georgia</vt:lpstr>
      <vt:lpstr>Trebuchet MS</vt:lpstr>
      <vt:lpstr>Wingdings</vt:lpstr>
      <vt:lpstr>Slipstream</vt:lpstr>
      <vt:lpstr>Addressing Sleep Difficulties in Individuals with Developmental Disabilities</vt:lpstr>
      <vt:lpstr>Objectives</vt:lpstr>
      <vt:lpstr>Significance of Sleep</vt:lpstr>
      <vt:lpstr>Significance of Sleep</vt:lpstr>
      <vt:lpstr>Significance of Sleep</vt:lpstr>
      <vt:lpstr>Sleep Basics: Sleep Cycles</vt:lpstr>
      <vt:lpstr>Sleep Basics: Developmental Patterns</vt:lpstr>
      <vt:lpstr>Sleep Basics: Circadian Rhythm and Homeostatic Drive</vt:lpstr>
      <vt:lpstr>Sleep Basics: Melatonin</vt:lpstr>
      <vt:lpstr>Sleep Disturbances</vt:lpstr>
      <vt:lpstr>Prevalence</vt:lpstr>
      <vt:lpstr>Prevalence</vt:lpstr>
      <vt:lpstr>Sleep Basics</vt:lpstr>
      <vt:lpstr>Sleep Disturbances within IDD</vt:lpstr>
      <vt:lpstr>Sleep-Wake Disorders in DSM-5  (APA, 2013)</vt:lpstr>
      <vt:lpstr>PowerPoint Presentation</vt:lpstr>
      <vt:lpstr>PowerPoint Presentation</vt:lpstr>
      <vt:lpstr>Sleep-Wake Disorders in DSM-5 (APA, 2013)</vt:lpstr>
      <vt:lpstr>Sleep-Wake Disorders in DSM-5 (APA, 2013)</vt:lpstr>
      <vt:lpstr>PowerPoint Presentation</vt:lpstr>
      <vt:lpstr>Practice Guidelines (for ASD)</vt:lpstr>
      <vt:lpstr>Screening &amp; Assessment</vt:lpstr>
      <vt:lpstr>Sleep Interviewing &amp; History</vt:lpstr>
      <vt:lpstr>Sleep Interviewing &amp; History</vt:lpstr>
      <vt:lpstr>Sleep Interviewing &amp; History</vt:lpstr>
      <vt:lpstr>Sleep Interviewing &amp; History</vt:lpstr>
      <vt:lpstr>Sleep Diaries</vt:lpstr>
      <vt:lpstr>Sleep Diaries</vt:lpstr>
      <vt:lpstr>Sleep Diaries</vt:lpstr>
      <vt:lpstr>Sleep Diaries</vt:lpstr>
      <vt:lpstr>Sleep Diaries</vt:lpstr>
      <vt:lpstr>Actigraphy</vt:lpstr>
      <vt:lpstr>Polysomnography (PSG)</vt:lpstr>
      <vt:lpstr>Behavioral Interventions for Bedtime Difficulties</vt:lpstr>
      <vt:lpstr>Behavioral Interventions for Bedtime Difficulties</vt:lpstr>
      <vt:lpstr>Behavioral Interventions for Bedtime Difficulties</vt:lpstr>
      <vt:lpstr>Behavioral Interventions for Bedtime Difficulties</vt:lpstr>
      <vt:lpstr>Behavioral Interventions Example Reward Chart</vt:lpstr>
      <vt:lpstr>Cognitive-Behavioral Interventions for Insomnia</vt:lpstr>
      <vt:lpstr>Cognitive-Behavioral Interventions for Insomnia</vt:lpstr>
      <vt:lpstr>Behavioral Interventions for Nighttime Awakenings</vt:lpstr>
      <vt:lpstr>Interventions for Circadian Rhythm Problems </vt:lpstr>
      <vt:lpstr>Behavioral Interventions for Enuresis</vt:lpstr>
      <vt:lpstr>Medical Interventions</vt:lpstr>
      <vt:lpstr>Resources</vt:lpstr>
      <vt:lpstr>References</vt:lpstr>
      <vt:lpstr>Additional References</vt:lpstr>
      <vt:lpstr>Questions?  </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Sleep Medicine</dc:title>
  <dc:creator>Hiruma, Laura</dc:creator>
  <cp:lastModifiedBy>Low, Keath Marsh</cp:lastModifiedBy>
  <cp:revision>281</cp:revision>
  <cp:lastPrinted>2016-05-26T16:25:15Z</cp:lastPrinted>
  <dcterms:created xsi:type="dcterms:W3CDTF">2014-10-30T13:25:32Z</dcterms:created>
  <dcterms:modified xsi:type="dcterms:W3CDTF">2017-10-17T15:23:10Z</dcterms:modified>
</cp:coreProperties>
</file>